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30240288" cy="42840275"/>
  <p:notesSz cx="14071600" cy="20104100"/>
  <p:defaultTextStyle>
    <a:defPPr>
      <a:defRPr lang="vi-VN"/>
    </a:defPPr>
    <a:lvl1pPr marL="0" algn="l" defTabSz="1955262" rtl="0" eaLnBrk="1" latinLnBrk="0" hangingPunct="1">
      <a:defRPr sz="3849" kern="1200">
        <a:solidFill>
          <a:schemeClr val="tx1"/>
        </a:solidFill>
        <a:latin typeface="+mn-lt"/>
        <a:ea typeface="+mn-ea"/>
        <a:cs typeface="+mn-cs"/>
      </a:defRPr>
    </a:lvl1pPr>
    <a:lvl2pPr marL="977631" algn="l" defTabSz="1955262" rtl="0" eaLnBrk="1" latinLnBrk="0" hangingPunct="1">
      <a:defRPr sz="3849" kern="1200">
        <a:solidFill>
          <a:schemeClr val="tx1"/>
        </a:solidFill>
        <a:latin typeface="+mn-lt"/>
        <a:ea typeface="+mn-ea"/>
        <a:cs typeface="+mn-cs"/>
      </a:defRPr>
    </a:lvl2pPr>
    <a:lvl3pPr marL="1955262" algn="l" defTabSz="1955262" rtl="0" eaLnBrk="1" latinLnBrk="0" hangingPunct="1">
      <a:defRPr sz="3849" kern="1200">
        <a:solidFill>
          <a:schemeClr val="tx1"/>
        </a:solidFill>
        <a:latin typeface="+mn-lt"/>
        <a:ea typeface="+mn-ea"/>
        <a:cs typeface="+mn-cs"/>
      </a:defRPr>
    </a:lvl3pPr>
    <a:lvl4pPr marL="2932892" algn="l" defTabSz="1955262" rtl="0" eaLnBrk="1" latinLnBrk="0" hangingPunct="1">
      <a:defRPr sz="3849" kern="1200">
        <a:solidFill>
          <a:schemeClr val="tx1"/>
        </a:solidFill>
        <a:latin typeface="+mn-lt"/>
        <a:ea typeface="+mn-ea"/>
        <a:cs typeface="+mn-cs"/>
      </a:defRPr>
    </a:lvl4pPr>
    <a:lvl5pPr marL="3910523" algn="l" defTabSz="1955262" rtl="0" eaLnBrk="1" latinLnBrk="0" hangingPunct="1">
      <a:defRPr sz="3849" kern="1200">
        <a:solidFill>
          <a:schemeClr val="tx1"/>
        </a:solidFill>
        <a:latin typeface="+mn-lt"/>
        <a:ea typeface="+mn-ea"/>
        <a:cs typeface="+mn-cs"/>
      </a:defRPr>
    </a:lvl5pPr>
    <a:lvl6pPr marL="4888154" algn="l" defTabSz="1955262" rtl="0" eaLnBrk="1" latinLnBrk="0" hangingPunct="1">
      <a:defRPr sz="3849" kern="1200">
        <a:solidFill>
          <a:schemeClr val="tx1"/>
        </a:solidFill>
        <a:latin typeface="+mn-lt"/>
        <a:ea typeface="+mn-ea"/>
        <a:cs typeface="+mn-cs"/>
      </a:defRPr>
    </a:lvl6pPr>
    <a:lvl7pPr marL="5865785" algn="l" defTabSz="1955262" rtl="0" eaLnBrk="1" latinLnBrk="0" hangingPunct="1">
      <a:defRPr sz="3849" kern="1200">
        <a:solidFill>
          <a:schemeClr val="tx1"/>
        </a:solidFill>
        <a:latin typeface="+mn-lt"/>
        <a:ea typeface="+mn-ea"/>
        <a:cs typeface="+mn-cs"/>
      </a:defRPr>
    </a:lvl7pPr>
    <a:lvl8pPr marL="6843415" algn="l" defTabSz="1955262" rtl="0" eaLnBrk="1" latinLnBrk="0" hangingPunct="1">
      <a:defRPr sz="3849" kern="1200">
        <a:solidFill>
          <a:schemeClr val="tx1"/>
        </a:solidFill>
        <a:latin typeface="+mn-lt"/>
        <a:ea typeface="+mn-ea"/>
        <a:cs typeface="+mn-cs"/>
      </a:defRPr>
    </a:lvl8pPr>
    <a:lvl9pPr marL="7821046" algn="l" defTabSz="1955262" rtl="0" eaLnBrk="1" latinLnBrk="0" hangingPunct="1">
      <a:defRPr sz="384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137" userDrawn="1">
          <p15:clr>
            <a:srgbClr val="A4A3A4"/>
          </p15:clr>
        </p15:guide>
        <p15:guide id="2" pos="46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DBEC"/>
    <a:srgbClr val="EFF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53" autoAdjust="0"/>
    <p:restoredTop sz="94660"/>
  </p:normalViewPr>
  <p:slideViewPr>
    <p:cSldViewPr>
      <p:cViewPr varScale="1">
        <p:scale>
          <a:sx n="17" d="100"/>
          <a:sy n="17" d="100"/>
        </p:scale>
        <p:origin x="3366" y="168"/>
      </p:cViewPr>
      <p:guideLst>
        <p:guide orient="horz" pos="6137"/>
        <p:guide pos="464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6097588" cy="10080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7970838" y="0"/>
            <a:ext cx="6097587" cy="1008063"/>
          </a:xfrm>
          <a:prstGeom prst="rect">
            <a:avLst/>
          </a:prstGeom>
        </p:spPr>
        <p:txBody>
          <a:bodyPr vert="horz" lIns="91440" tIns="45720" rIns="91440" bIns="45720" rtlCol="0"/>
          <a:lstStyle>
            <a:lvl1pPr algn="r">
              <a:defRPr sz="1200"/>
            </a:lvl1pPr>
          </a:lstStyle>
          <a:p>
            <a:fld id="{7EE2DED0-B2A0-44B8-A846-EC9840A790D3}" type="datetimeFigureOut">
              <a:rPr lang="en-US" smtClean="0"/>
              <a:t>12/19/2024</a:t>
            </a:fld>
            <a:endParaRPr lang="en-US"/>
          </a:p>
        </p:txBody>
      </p:sp>
      <p:sp>
        <p:nvSpPr>
          <p:cNvPr id="4" name="Slide Image Placeholder 3"/>
          <p:cNvSpPr>
            <a:spLocks noGrp="1" noRot="1" noChangeAspect="1"/>
          </p:cNvSpPr>
          <p:nvPr>
            <p:ph type="sldImg" idx="2"/>
          </p:nvPr>
        </p:nvSpPr>
        <p:spPr>
          <a:xfrm>
            <a:off x="4641850" y="2513013"/>
            <a:ext cx="4787900" cy="67849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406525" y="9675813"/>
            <a:ext cx="11258550" cy="79152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9096038"/>
            <a:ext cx="6097588" cy="100806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7970838" y="19096038"/>
            <a:ext cx="6097587" cy="1008062"/>
          </a:xfrm>
          <a:prstGeom prst="rect">
            <a:avLst/>
          </a:prstGeom>
        </p:spPr>
        <p:txBody>
          <a:bodyPr vert="horz" lIns="91440" tIns="45720" rIns="91440" bIns="45720" rtlCol="0" anchor="b"/>
          <a:lstStyle>
            <a:lvl1pPr algn="r">
              <a:defRPr sz="1200"/>
            </a:lvl1pPr>
          </a:lstStyle>
          <a:p>
            <a:fld id="{53088922-E641-4257-824D-67507A40BD73}" type="slidenum">
              <a:rPr lang="en-US" smtClean="0"/>
              <a:t>‹#›</a:t>
            </a:fld>
            <a:endParaRPr lang="en-US"/>
          </a:p>
        </p:txBody>
      </p:sp>
    </p:spTree>
    <p:extLst>
      <p:ext uri="{BB962C8B-B14F-4D97-AF65-F5344CB8AC3E}">
        <p14:creationId xmlns:p14="http://schemas.microsoft.com/office/powerpoint/2010/main" val="7918619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088922-E641-4257-824D-67507A40BD73}" type="slidenum">
              <a:rPr lang="en-US" smtClean="0"/>
              <a:t>1</a:t>
            </a:fld>
            <a:endParaRPr lang="en-US"/>
          </a:p>
        </p:txBody>
      </p:sp>
    </p:spTree>
    <p:extLst>
      <p:ext uri="{BB962C8B-B14F-4D97-AF65-F5344CB8AC3E}">
        <p14:creationId xmlns:p14="http://schemas.microsoft.com/office/powerpoint/2010/main" val="3061211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269045" y="13280486"/>
            <a:ext cx="25715845" cy="684803"/>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4538090" y="23990555"/>
            <a:ext cx="21177754"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9319589" y="484060"/>
            <a:ext cx="18780090" cy="1459310"/>
          </a:xfrm>
        </p:spPr>
        <p:txBody>
          <a:bodyPr lIns="0" tIns="0" rIns="0" bIns="0"/>
          <a:lstStyle>
            <a:lvl1pPr>
              <a:defRPr sz="9483" b="1" i="0">
                <a:solidFill>
                  <a:srgbClr val="3A3838"/>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9319589" y="484060"/>
            <a:ext cx="18780090" cy="1459310"/>
          </a:xfrm>
        </p:spPr>
        <p:txBody>
          <a:bodyPr lIns="0" tIns="0" rIns="0" bIns="0"/>
          <a:lstStyle>
            <a:lvl1pPr>
              <a:defRPr sz="9483" b="1" i="0">
                <a:solidFill>
                  <a:srgbClr val="3A3838"/>
                </a:solidFill>
                <a:latin typeface="Calibri"/>
                <a:cs typeface="Calibri"/>
              </a:defRPr>
            </a:lvl1pPr>
          </a:lstStyle>
          <a:p>
            <a:endParaRPr/>
          </a:p>
        </p:txBody>
      </p:sp>
      <p:sp>
        <p:nvSpPr>
          <p:cNvPr id="3" name="Holder 3"/>
          <p:cNvSpPr>
            <a:spLocks noGrp="1"/>
          </p:cNvSpPr>
          <p:nvPr>
            <p:ph sz="half" idx="2"/>
          </p:nvPr>
        </p:nvSpPr>
        <p:spPr>
          <a:xfrm>
            <a:off x="1512696" y="9853264"/>
            <a:ext cx="13160461"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5580776" y="9853264"/>
            <a:ext cx="13160461"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9319589" y="484060"/>
            <a:ext cx="18780090" cy="1459310"/>
          </a:xfrm>
        </p:spPr>
        <p:txBody>
          <a:bodyPr lIns="0" tIns="0" rIns="0" bIns="0"/>
          <a:lstStyle>
            <a:lvl1pPr>
              <a:defRPr sz="9483" b="1" i="0">
                <a:solidFill>
                  <a:srgbClr val="3A3838"/>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319589" y="484060"/>
            <a:ext cx="18780090" cy="684803"/>
          </a:xfrm>
          <a:prstGeom prst="rect">
            <a:avLst/>
          </a:prstGeom>
        </p:spPr>
        <p:txBody>
          <a:bodyPr wrap="square" lIns="0" tIns="0" rIns="0" bIns="0">
            <a:spAutoFit/>
          </a:bodyPr>
          <a:lstStyle>
            <a:lvl1pPr>
              <a:defRPr sz="4450" b="1" i="0">
                <a:solidFill>
                  <a:srgbClr val="3A3838"/>
                </a:solidFill>
                <a:latin typeface="Calibri"/>
                <a:cs typeface="Calibri"/>
              </a:defRPr>
            </a:lvl1pPr>
          </a:lstStyle>
          <a:p>
            <a:endParaRPr/>
          </a:p>
        </p:txBody>
      </p:sp>
      <p:sp>
        <p:nvSpPr>
          <p:cNvPr id="3" name="Holder 3"/>
          <p:cNvSpPr>
            <a:spLocks noGrp="1"/>
          </p:cNvSpPr>
          <p:nvPr>
            <p:ph type="body" idx="1"/>
          </p:nvPr>
        </p:nvSpPr>
        <p:spPr>
          <a:xfrm>
            <a:off x="1512697" y="9853264"/>
            <a:ext cx="27228541"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0286338" y="39841459"/>
            <a:ext cx="9681259" cy="59234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512696" y="39841459"/>
            <a:ext cx="6958404" cy="59234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12/19/2024</a:t>
            </a:fld>
            <a:endParaRPr lang="en-US"/>
          </a:p>
        </p:txBody>
      </p:sp>
      <p:sp>
        <p:nvSpPr>
          <p:cNvPr id="6" name="Holder 6"/>
          <p:cNvSpPr>
            <a:spLocks noGrp="1"/>
          </p:cNvSpPr>
          <p:nvPr>
            <p:ph type="sldNum" sz="quarter" idx="7"/>
          </p:nvPr>
        </p:nvSpPr>
        <p:spPr>
          <a:xfrm>
            <a:off x="21782833" y="39841459"/>
            <a:ext cx="6958404" cy="59234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974247">
        <a:defRPr>
          <a:latin typeface="+mn-lt"/>
          <a:ea typeface="+mn-ea"/>
          <a:cs typeface="+mn-cs"/>
        </a:defRPr>
      </a:lvl2pPr>
      <a:lvl3pPr marL="1948495">
        <a:defRPr>
          <a:latin typeface="+mn-lt"/>
          <a:ea typeface="+mn-ea"/>
          <a:cs typeface="+mn-cs"/>
        </a:defRPr>
      </a:lvl3pPr>
      <a:lvl4pPr marL="2922742">
        <a:defRPr>
          <a:latin typeface="+mn-lt"/>
          <a:ea typeface="+mn-ea"/>
          <a:cs typeface="+mn-cs"/>
        </a:defRPr>
      </a:lvl4pPr>
      <a:lvl5pPr marL="3896990">
        <a:defRPr>
          <a:latin typeface="+mn-lt"/>
          <a:ea typeface="+mn-ea"/>
          <a:cs typeface="+mn-cs"/>
        </a:defRPr>
      </a:lvl5pPr>
      <a:lvl6pPr marL="4871237">
        <a:defRPr>
          <a:latin typeface="+mn-lt"/>
          <a:ea typeface="+mn-ea"/>
          <a:cs typeface="+mn-cs"/>
        </a:defRPr>
      </a:lvl6pPr>
      <a:lvl7pPr marL="5845485">
        <a:defRPr>
          <a:latin typeface="+mn-lt"/>
          <a:ea typeface="+mn-ea"/>
          <a:cs typeface="+mn-cs"/>
        </a:defRPr>
      </a:lvl7pPr>
      <a:lvl8pPr marL="6819732">
        <a:defRPr>
          <a:latin typeface="+mn-lt"/>
          <a:ea typeface="+mn-ea"/>
          <a:cs typeface="+mn-cs"/>
        </a:defRPr>
      </a:lvl8pPr>
      <a:lvl9pPr marL="7793980">
        <a:defRPr>
          <a:latin typeface="+mn-lt"/>
          <a:ea typeface="+mn-ea"/>
          <a:cs typeface="+mn-cs"/>
        </a:defRPr>
      </a:lvl9pPr>
    </p:bodyStyle>
    <p:otherStyle>
      <a:lvl1pPr marL="0">
        <a:defRPr>
          <a:latin typeface="+mn-lt"/>
          <a:ea typeface="+mn-ea"/>
          <a:cs typeface="+mn-cs"/>
        </a:defRPr>
      </a:lvl1pPr>
      <a:lvl2pPr marL="974247">
        <a:defRPr>
          <a:latin typeface="+mn-lt"/>
          <a:ea typeface="+mn-ea"/>
          <a:cs typeface="+mn-cs"/>
        </a:defRPr>
      </a:lvl2pPr>
      <a:lvl3pPr marL="1948495">
        <a:defRPr>
          <a:latin typeface="+mn-lt"/>
          <a:ea typeface="+mn-ea"/>
          <a:cs typeface="+mn-cs"/>
        </a:defRPr>
      </a:lvl3pPr>
      <a:lvl4pPr marL="2922742">
        <a:defRPr>
          <a:latin typeface="+mn-lt"/>
          <a:ea typeface="+mn-ea"/>
          <a:cs typeface="+mn-cs"/>
        </a:defRPr>
      </a:lvl4pPr>
      <a:lvl5pPr marL="3896990">
        <a:defRPr>
          <a:latin typeface="+mn-lt"/>
          <a:ea typeface="+mn-ea"/>
          <a:cs typeface="+mn-cs"/>
        </a:defRPr>
      </a:lvl5pPr>
      <a:lvl6pPr marL="4871237">
        <a:defRPr>
          <a:latin typeface="+mn-lt"/>
          <a:ea typeface="+mn-ea"/>
          <a:cs typeface="+mn-cs"/>
        </a:defRPr>
      </a:lvl6pPr>
      <a:lvl7pPr marL="5845485">
        <a:defRPr>
          <a:latin typeface="+mn-lt"/>
          <a:ea typeface="+mn-ea"/>
          <a:cs typeface="+mn-cs"/>
        </a:defRPr>
      </a:lvl7pPr>
      <a:lvl8pPr marL="6819732">
        <a:defRPr>
          <a:latin typeface="+mn-lt"/>
          <a:ea typeface="+mn-ea"/>
          <a:cs typeface="+mn-cs"/>
        </a:defRPr>
      </a:lvl8pPr>
      <a:lvl9pPr marL="779398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jp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804485" y="673357"/>
            <a:ext cx="20315433" cy="1399717"/>
          </a:xfrm>
          <a:prstGeom prst="rect">
            <a:avLst/>
          </a:prstGeom>
        </p:spPr>
        <p:txBody>
          <a:bodyPr vert="horz" wrap="square" lIns="0" tIns="190792" rIns="0" bIns="0" rtlCol="0">
            <a:spAutoFit/>
          </a:bodyPr>
          <a:lstStyle/>
          <a:p>
            <a:pPr marL="27062" marR="10825" algn="ctr">
              <a:lnSpc>
                <a:spcPts val="10292"/>
              </a:lnSpc>
              <a:spcBef>
                <a:spcPts val="1502"/>
              </a:spcBef>
            </a:pPr>
            <a:r>
              <a:rPr lang="en-US" sz="6600" spc="-11">
                <a:latin typeface="Times New Roman" panose="02020603050405020304" pitchFamily="18" charset="0"/>
                <a:cs typeface="Times New Roman" panose="02020603050405020304" pitchFamily="18" charset="0"/>
              </a:rPr>
              <a:t>XÂY DỰNG WEBSITE THỂ THAO SỬ DỤNG PHP</a:t>
            </a:r>
            <a:endParaRPr lang="en-US" sz="6600" spc="-11" dirty="0">
              <a:latin typeface="Times New Roman" panose="02020603050405020304" pitchFamily="18" charset="0"/>
              <a:cs typeface="Times New Roman" panose="02020603050405020304" pitchFamily="18" charset="0"/>
            </a:endParaRPr>
          </a:p>
        </p:txBody>
      </p:sp>
      <p:sp>
        <p:nvSpPr>
          <p:cNvPr id="3" name="object 3"/>
          <p:cNvSpPr txBox="1"/>
          <p:nvPr/>
        </p:nvSpPr>
        <p:spPr>
          <a:xfrm>
            <a:off x="4299744" y="2653371"/>
            <a:ext cx="21640800" cy="2192078"/>
          </a:xfrm>
          <a:prstGeom prst="rect">
            <a:avLst/>
          </a:prstGeom>
        </p:spPr>
        <p:txBody>
          <a:bodyPr vert="horz" wrap="square" lIns="0" tIns="276038" rIns="0" bIns="0" rtlCol="0">
            <a:spAutoFit/>
          </a:bodyPr>
          <a:lstStyle/>
          <a:p>
            <a:pPr marL="54125" algn="ctr">
              <a:spcBef>
                <a:spcPts val="2171"/>
              </a:spcBef>
            </a:pPr>
            <a:r>
              <a:rPr lang="en-US" sz="6600" b="1" i="1" spc="-21">
                <a:latin typeface="Times New Roman" panose="02020603050405020304" pitchFamily="18" charset="0"/>
                <a:cs typeface="Times New Roman" panose="02020603050405020304" pitchFamily="18" charset="0"/>
              </a:rPr>
              <a:t>Vũ Đình Mạnh</a:t>
            </a:r>
            <a:endParaRPr lang="en-US" sz="6600" b="1" i="1" spc="-21" dirty="0">
              <a:latin typeface="Times New Roman" panose="02020603050405020304" pitchFamily="18" charset="0"/>
              <a:cs typeface="Times New Roman" panose="02020603050405020304" pitchFamily="18" charset="0"/>
            </a:endParaRPr>
          </a:p>
          <a:p>
            <a:pPr marL="54125" algn="ctr">
              <a:spcBef>
                <a:spcPts val="2171"/>
              </a:spcBef>
            </a:pPr>
            <a:r>
              <a:rPr lang="en-US" sz="4000" i="1" spc="-21">
                <a:latin typeface="Times New Roman" panose="02020603050405020304" pitchFamily="18" charset="0"/>
                <a:cs typeface="Times New Roman" panose="02020603050405020304" pitchFamily="18" charset="0"/>
              </a:rPr>
              <a:t>I</a:t>
            </a:r>
            <a:r>
              <a:rPr lang="en-US" sz="3200" i="1" spc="-21">
                <a:latin typeface="Times New Roman" panose="02020603050405020304" pitchFamily="18" charset="0"/>
                <a:cs typeface="Times New Roman" panose="02020603050405020304" pitchFamily="18" charset="0"/>
              </a:rPr>
              <a:t>nformation System, </a:t>
            </a:r>
            <a:r>
              <a:rPr lang="en-US" sz="3200" i="1" spc="-21" dirty="0">
                <a:latin typeface="Times New Roman" panose="02020603050405020304" pitchFamily="18" charset="0"/>
                <a:cs typeface="Times New Roman" panose="02020603050405020304" pitchFamily="18" charset="0"/>
              </a:rPr>
              <a:t>Hanoi University of Industry, Vietnam</a:t>
            </a:r>
            <a:endParaRPr sz="3200" dirty="0">
              <a:latin typeface="Times New Roman" panose="02020603050405020304" pitchFamily="18" charset="0"/>
              <a:cs typeface="Times New Roman" panose="02020603050405020304" pitchFamily="18" charset="0"/>
            </a:endParaRPr>
          </a:p>
        </p:txBody>
      </p:sp>
      <p:sp>
        <p:nvSpPr>
          <p:cNvPr id="4" name="object 4"/>
          <p:cNvSpPr/>
          <p:nvPr/>
        </p:nvSpPr>
        <p:spPr>
          <a:xfrm>
            <a:off x="1178486" y="6828693"/>
            <a:ext cx="27567433" cy="243564"/>
          </a:xfrm>
          <a:custGeom>
            <a:avLst/>
            <a:gdLst/>
            <a:ahLst/>
            <a:cxnLst/>
            <a:rect l="l" t="t" r="r" b="b"/>
            <a:pathLst>
              <a:path w="12936855" h="114300">
                <a:moveTo>
                  <a:pt x="12917337" y="0"/>
                </a:moveTo>
                <a:lnTo>
                  <a:pt x="19007" y="0"/>
                </a:lnTo>
                <a:lnTo>
                  <a:pt x="11609" y="1493"/>
                </a:lnTo>
                <a:lnTo>
                  <a:pt x="5567" y="5567"/>
                </a:lnTo>
                <a:lnTo>
                  <a:pt x="1493" y="11609"/>
                </a:lnTo>
                <a:lnTo>
                  <a:pt x="0" y="19007"/>
                </a:lnTo>
                <a:lnTo>
                  <a:pt x="0" y="95036"/>
                </a:lnTo>
                <a:lnTo>
                  <a:pt x="1493" y="102434"/>
                </a:lnTo>
                <a:lnTo>
                  <a:pt x="5567" y="108476"/>
                </a:lnTo>
                <a:lnTo>
                  <a:pt x="11609" y="112550"/>
                </a:lnTo>
                <a:lnTo>
                  <a:pt x="19007" y="114044"/>
                </a:lnTo>
                <a:lnTo>
                  <a:pt x="12917337" y="114044"/>
                </a:lnTo>
                <a:lnTo>
                  <a:pt x="12924735" y="112550"/>
                </a:lnTo>
                <a:lnTo>
                  <a:pt x="12930777" y="108476"/>
                </a:lnTo>
                <a:lnTo>
                  <a:pt x="12934851" y="102434"/>
                </a:lnTo>
                <a:lnTo>
                  <a:pt x="12936344" y="95036"/>
                </a:lnTo>
                <a:lnTo>
                  <a:pt x="12936344" y="19007"/>
                </a:lnTo>
                <a:lnTo>
                  <a:pt x="12934851" y="11609"/>
                </a:lnTo>
                <a:lnTo>
                  <a:pt x="12930777" y="5567"/>
                </a:lnTo>
                <a:lnTo>
                  <a:pt x="12924735" y="1493"/>
                </a:lnTo>
                <a:lnTo>
                  <a:pt x="12917337" y="0"/>
                </a:lnTo>
                <a:close/>
              </a:path>
            </a:pathLst>
          </a:custGeom>
          <a:solidFill>
            <a:schemeClr val="accent1"/>
          </a:solidFill>
          <a:ln>
            <a:solidFill>
              <a:schemeClr val="tx2">
                <a:lumMod val="40000"/>
                <a:lumOff val="60000"/>
              </a:schemeClr>
            </a:solidFill>
          </a:ln>
        </p:spPr>
        <p:txBody>
          <a:bodyPr wrap="square" lIns="0" tIns="0" rIns="0" bIns="0" rtlCol="0"/>
          <a:lstStyle/>
          <a:p>
            <a:endParaRPr sz="8202" dirty="0">
              <a:solidFill>
                <a:schemeClr val="accent1"/>
              </a:solidFill>
              <a:highlight>
                <a:srgbClr val="0000FF"/>
              </a:highlight>
              <a:latin typeface="Times New Roman" panose="02020603050405020304" pitchFamily="18" charset="0"/>
              <a:cs typeface="Times New Roman" panose="02020603050405020304" pitchFamily="18" charset="0"/>
            </a:endParaRPr>
          </a:p>
        </p:txBody>
      </p:sp>
      <p:sp>
        <p:nvSpPr>
          <p:cNvPr id="7" name="object 7"/>
          <p:cNvSpPr/>
          <p:nvPr/>
        </p:nvSpPr>
        <p:spPr>
          <a:xfrm>
            <a:off x="1354287" y="38266580"/>
            <a:ext cx="27567433" cy="242209"/>
          </a:xfrm>
          <a:custGeom>
            <a:avLst/>
            <a:gdLst/>
            <a:ahLst/>
            <a:cxnLst/>
            <a:rect l="l" t="t" r="r" b="b"/>
            <a:pathLst>
              <a:path w="12936855" h="113665">
                <a:moveTo>
                  <a:pt x="12917479" y="0"/>
                </a:moveTo>
                <a:lnTo>
                  <a:pt x="18865" y="0"/>
                </a:lnTo>
                <a:lnTo>
                  <a:pt x="11522" y="1481"/>
                </a:lnTo>
                <a:lnTo>
                  <a:pt x="5525" y="5523"/>
                </a:lnTo>
                <a:lnTo>
                  <a:pt x="1482" y="11519"/>
                </a:lnTo>
                <a:lnTo>
                  <a:pt x="0" y="18865"/>
                </a:lnTo>
                <a:lnTo>
                  <a:pt x="0" y="94327"/>
                </a:lnTo>
                <a:lnTo>
                  <a:pt x="1482" y="101673"/>
                </a:lnTo>
                <a:lnTo>
                  <a:pt x="5525" y="107669"/>
                </a:lnTo>
                <a:lnTo>
                  <a:pt x="11522" y="111711"/>
                </a:lnTo>
                <a:lnTo>
                  <a:pt x="18865" y="113193"/>
                </a:lnTo>
                <a:lnTo>
                  <a:pt x="12917479" y="113193"/>
                </a:lnTo>
                <a:lnTo>
                  <a:pt x="12924825" y="111711"/>
                </a:lnTo>
                <a:lnTo>
                  <a:pt x="12930821" y="107669"/>
                </a:lnTo>
                <a:lnTo>
                  <a:pt x="12934863" y="101673"/>
                </a:lnTo>
                <a:lnTo>
                  <a:pt x="12936344" y="94327"/>
                </a:lnTo>
                <a:lnTo>
                  <a:pt x="12936344" y="18865"/>
                </a:lnTo>
                <a:lnTo>
                  <a:pt x="12934863" y="11519"/>
                </a:lnTo>
                <a:lnTo>
                  <a:pt x="12930821" y="5523"/>
                </a:lnTo>
                <a:lnTo>
                  <a:pt x="12924825" y="1481"/>
                </a:lnTo>
                <a:lnTo>
                  <a:pt x="12917479" y="0"/>
                </a:lnTo>
                <a:close/>
              </a:path>
            </a:pathLst>
          </a:custGeom>
          <a:solidFill>
            <a:schemeClr val="accent1"/>
          </a:solidFill>
        </p:spPr>
        <p:txBody>
          <a:bodyPr wrap="square" lIns="0" tIns="0" rIns="0" bIns="0" rtlCol="0"/>
          <a:lstStyle/>
          <a:p>
            <a:endParaRPr sz="8202" dirty="0">
              <a:latin typeface="Times New Roman" panose="02020603050405020304" pitchFamily="18" charset="0"/>
              <a:cs typeface="Times New Roman" panose="02020603050405020304" pitchFamily="18" charset="0"/>
            </a:endParaRPr>
          </a:p>
        </p:txBody>
      </p:sp>
      <p:sp>
        <p:nvSpPr>
          <p:cNvPr id="9" name="object 9"/>
          <p:cNvSpPr txBox="1"/>
          <p:nvPr/>
        </p:nvSpPr>
        <p:spPr>
          <a:xfrm>
            <a:off x="1154900" y="8695946"/>
            <a:ext cx="8450990" cy="4824914"/>
          </a:xfrm>
          <a:prstGeom prst="rect">
            <a:avLst/>
          </a:prstGeom>
        </p:spPr>
        <p:txBody>
          <a:bodyPr vert="horz" wrap="square" lIns="0" tIns="35182" rIns="0" bIns="0" rtlCol="0">
            <a:spAutoFit/>
          </a:bodyPr>
          <a:lstStyle/>
          <a:p>
            <a:pPr marL="43300">
              <a:spcBef>
                <a:spcPts val="277"/>
              </a:spcBef>
              <a:tabLst>
                <a:tab pos="2637234" algn="l"/>
                <a:tab pos="8305458" algn="l"/>
              </a:tabLst>
            </a:pPr>
            <a:r>
              <a:rPr sz="5647" u="heavy" spc="11" dirty="0">
                <a:solidFill>
                  <a:srgbClr val="F1AC00"/>
                </a:solidFill>
                <a:uFill>
                  <a:solidFill>
                    <a:srgbClr val="FFC000"/>
                  </a:solidFill>
                </a:uFill>
                <a:latin typeface="Times New Roman" panose="02020603050405020304" pitchFamily="18" charset="0"/>
                <a:cs typeface="Times New Roman" panose="02020603050405020304" pitchFamily="18" charset="0"/>
              </a:rPr>
              <a:t> </a:t>
            </a:r>
            <a:endParaRPr lang="en-US" sz="5647" u="heavy" spc="11" dirty="0">
              <a:solidFill>
                <a:srgbClr val="F1AC00"/>
              </a:solidFill>
              <a:uFill>
                <a:solidFill>
                  <a:srgbClr val="FFC000"/>
                </a:solidFill>
              </a:uFill>
              <a:latin typeface="Times New Roman" panose="02020603050405020304" pitchFamily="18" charset="0"/>
              <a:cs typeface="Times New Roman" panose="02020603050405020304" pitchFamily="18" charset="0"/>
            </a:endParaRPr>
          </a:p>
          <a:p>
            <a:pPr marL="27062" marR="36534" algn="just">
              <a:lnSpc>
                <a:spcPct val="100899"/>
              </a:lnSpc>
              <a:spcBef>
                <a:spcPts val="2791"/>
              </a:spcBef>
            </a:pPr>
            <a:r>
              <a:rPr lang="vi-VN" sz="3300">
                <a:latin typeface="Times New Roman" panose="02020603050405020304" pitchFamily="18" charset="0"/>
                <a:cs typeface="Times New Roman" panose="02020603050405020304" pitchFamily="18" charset="0"/>
              </a:rPr>
              <a:t>Qua đề tài “Xây dựng website thể thao sử dụng PHP” dựa trên những kiến thức đã học được trên ghế nhà trường em đã xây dựng được một website hoàn chỉnh với đầy đủ các module chức năng</a:t>
            </a:r>
            <a:r>
              <a:rPr lang="en-US" sz="3300">
                <a:latin typeface="Times New Roman" panose="02020603050405020304" pitchFamily="18" charset="0"/>
                <a:cs typeface="Times New Roman" panose="02020603050405020304" pitchFamily="18" charset="0"/>
              </a:rPr>
              <a:t> và </a:t>
            </a:r>
            <a:r>
              <a:rPr lang="vi-VN" sz="3300">
                <a:latin typeface="Times New Roman" panose="02020603050405020304" pitchFamily="18" charset="0"/>
                <a:cs typeface="Times New Roman" panose="02020603050405020304" pitchFamily="18" charset="0"/>
              </a:rPr>
              <a:t>hiểu rõ hơn về quy trình phát triển phần mềm, từ việc phân tích yêu cầu, thiết kế cơ sở dữ liệu, đến triển khai và kiểm thử sản phẩm</a:t>
            </a:r>
            <a:r>
              <a:rPr lang="en-US" sz="3300">
                <a:latin typeface="Times New Roman" panose="02020603050405020304" pitchFamily="18" charset="0"/>
                <a:cs typeface="Times New Roman" panose="02020603050405020304" pitchFamily="18" charset="0"/>
              </a:rPr>
              <a:t>.</a:t>
            </a:r>
            <a:endParaRPr lang="en-US" sz="3300" dirty="0">
              <a:latin typeface="Times New Roman" panose="02020603050405020304" pitchFamily="18" charset="0"/>
              <a:cs typeface="Times New Roman" panose="02020603050405020304" pitchFamily="18" charset="0"/>
            </a:endParaRPr>
          </a:p>
        </p:txBody>
      </p:sp>
      <p:sp>
        <p:nvSpPr>
          <p:cNvPr id="16" name="object 16"/>
          <p:cNvSpPr/>
          <p:nvPr/>
        </p:nvSpPr>
        <p:spPr>
          <a:xfrm>
            <a:off x="10443001" y="8909485"/>
            <a:ext cx="17992363" cy="11882324"/>
          </a:xfrm>
          <a:custGeom>
            <a:avLst/>
            <a:gdLst/>
            <a:ahLst/>
            <a:cxnLst/>
            <a:rect l="l" t="t" r="r" b="b"/>
            <a:pathLst>
              <a:path w="8571230" h="10062845">
                <a:moveTo>
                  <a:pt x="8333587" y="0"/>
                </a:moveTo>
                <a:lnTo>
                  <a:pt x="237591" y="0"/>
                </a:lnTo>
                <a:lnTo>
                  <a:pt x="189711" y="4827"/>
                </a:lnTo>
                <a:lnTo>
                  <a:pt x="145114" y="18672"/>
                </a:lnTo>
                <a:lnTo>
                  <a:pt x="104756" y="40579"/>
                </a:lnTo>
                <a:lnTo>
                  <a:pt x="69593" y="69593"/>
                </a:lnTo>
                <a:lnTo>
                  <a:pt x="40579" y="104756"/>
                </a:lnTo>
                <a:lnTo>
                  <a:pt x="18672" y="145114"/>
                </a:lnTo>
                <a:lnTo>
                  <a:pt x="4827" y="189711"/>
                </a:lnTo>
                <a:lnTo>
                  <a:pt x="0" y="237591"/>
                </a:lnTo>
                <a:lnTo>
                  <a:pt x="0" y="9824671"/>
                </a:lnTo>
                <a:lnTo>
                  <a:pt x="4827" y="9872551"/>
                </a:lnTo>
                <a:lnTo>
                  <a:pt x="18672" y="9917148"/>
                </a:lnTo>
                <a:lnTo>
                  <a:pt x="40579" y="9957506"/>
                </a:lnTo>
                <a:lnTo>
                  <a:pt x="69593" y="9992670"/>
                </a:lnTo>
                <a:lnTo>
                  <a:pt x="104756" y="10021683"/>
                </a:lnTo>
                <a:lnTo>
                  <a:pt x="145114" y="10043590"/>
                </a:lnTo>
                <a:lnTo>
                  <a:pt x="189711" y="10057436"/>
                </a:lnTo>
                <a:lnTo>
                  <a:pt x="237591" y="10062263"/>
                </a:lnTo>
                <a:lnTo>
                  <a:pt x="8333587" y="10062263"/>
                </a:lnTo>
                <a:lnTo>
                  <a:pt x="8381467" y="10057436"/>
                </a:lnTo>
                <a:lnTo>
                  <a:pt x="8426064" y="10043590"/>
                </a:lnTo>
                <a:lnTo>
                  <a:pt x="8466422" y="10021683"/>
                </a:lnTo>
                <a:lnTo>
                  <a:pt x="8501586" y="9992670"/>
                </a:lnTo>
                <a:lnTo>
                  <a:pt x="8530599" y="9957506"/>
                </a:lnTo>
                <a:lnTo>
                  <a:pt x="8552506" y="9917148"/>
                </a:lnTo>
                <a:lnTo>
                  <a:pt x="8566352" y="9872551"/>
                </a:lnTo>
                <a:lnTo>
                  <a:pt x="8571179" y="9824671"/>
                </a:lnTo>
                <a:lnTo>
                  <a:pt x="8571179" y="237591"/>
                </a:lnTo>
                <a:lnTo>
                  <a:pt x="8566352" y="189711"/>
                </a:lnTo>
                <a:lnTo>
                  <a:pt x="8552506" y="145114"/>
                </a:lnTo>
                <a:lnTo>
                  <a:pt x="8530599" y="104756"/>
                </a:lnTo>
                <a:lnTo>
                  <a:pt x="8501586" y="69593"/>
                </a:lnTo>
                <a:lnTo>
                  <a:pt x="8466422" y="40579"/>
                </a:lnTo>
                <a:lnTo>
                  <a:pt x="8426064" y="18672"/>
                </a:lnTo>
                <a:lnTo>
                  <a:pt x="8381467" y="4827"/>
                </a:lnTo>
                <a:lnTo>
                  <a:pt x="8333587" y="0"/>
                </a:lnTo>
                <a:close/>
              </a:path>
            </a:pathLst>
          </a:custGeom>
          <a:solidFill>
            <a:schemeClr val="accent1">
              <a:lumMod val="60000"/>
              <a:lumOff val="40000"/>
              <a:alpha val="47058"/>
            </a:schemeClr>
          </a:solidFill>
        </p:spPr>
        <p:txBody>
          <a:bodyPr wrap="square" lIns="0" tIns="0" rIns="0" bIns="0" rtlCol="0"/>
          <a:lstStyle/>
          <a:p>
            <a:endParaRPr sz="8202" dirty="0">
              <a:solidFill>
                <a:schemeClr val="accent1">
                  <a:lumMod val="20000"/>
                  <a:lumOff val="80000"/>
                </a:schemeClr>
              </a:solidFill>
              <a:latin typeface="Times New Roman" panose="02020603050405020304" pitchFamily="18" charset="0"/>
              <a:cs typeface="Times New Roman" panose="02020603050405020304" pitchFamily="18" charset="0"/>
            </a:endParaRPr>
          </a:p>
        </p:txBody>
      </p:sp>
      <p:sp>
        <p:nvSpPr>
          <p:cNvPr id="17" name="object 17"/>
          <p:cNvSpPr txBox="1"/>
          <p:nvPr/>
        </p:nvSpPr>
        <p:spPr>
          <a:xfrm>
            <a:off x="15818343" y="9179198"/>
            <a:ext cx="7023811" cy="958855"/>
          </a:xfrm>
          <a:prstGeom prst="rect">
            <a:avLst/>
          </a:prstGeom>
        </p:spPr>
        <p:txBody>
          <a:bodyPr vert="horz" wrap="square" lIns="0" tIns="35182" rIns="0" bIns="0" rtlCol="0">
            <a:spAutoFit/>
          </a:bodyPr>
          <a:lstStyle/>
          <a:p>
            <a:pPr marL="27062">
              <a:spcBef>
                <a:spcPts val="277"/>
              </a:spcBef>
            </a:pPr>
            <a:r>
              <a:rPr lang="en-US" sz="6000" b="1" spc="-150" dirty="0" err="1">
                <a:solidFill>
                  <a:schemeClr val="accent1"/>
                </a:solidFill>
                <a:latin typeface="Times New Roman" panose="02020603050405020304" pitchFamily="18" charset="0"/>
                <a:cs typeface="Times New Roman" panose="02020603050405020304" pitchFamily="18" charset="0"/>
              </a:rPr>
              <a:t>Phương</a:t>
            </a:r>
            <a:r>
              <a:rPr lang="en-US" sz="6000" b="1" spc="-150" dirty="0">
                <a:solidFill>
                  <a:schemeClr val="accent1"/>
                </a:solidFill>
                <a:latin typeface="Times New Roman" panose="02020603050405020304" pitchFamily="18" charset="0"/>
                <a:cs typeface="Times New Roman" panose="02020603050405020304" pitchFamily="18" charset="0"/>
              </a:rPr>
              <a:t> </a:t>
            </a:r>
            <a:r>
              <a:rPr lang="en-US" sz="6000" b="1" spc="-150" dirty="0" err="1">
                <a:solidFill>
                  <a:schemeClr val="accent1"/>
                </a:solidFill>
                <a:latin typeface="Times New Roman" panose="02020603050405020304" pitchFamily="18" charset="0"/>
                <a:cs typeface="Times New Roman" panose="02020603050405020304" pitchFamily="18" charset="0"/>
              </a:rPr>
              <a:t>pháp</a:t>
            </a:r>
            <a:r>
              <a:rPr lang="en-US" sz="6000" b="1" spc="-150" dirty="0">
                <a:solidFill>
                  <a:schemeClr val="accent1"/>
                </a:solidFill>
                <a:latin typeface="Times New Roman" panose="02020603050405020304" pitchFamily="18" charset="0"/>
                <a:cs typeface="Times New Roman" panose="02020603050405020304" pitchFamily="18" charset="0"/>
              </a:rPr>
              <a:t> </a:t>
            </a:r>
            <a:r>
              <a:rPr lang="en-US" sz="6000" b="1" spc="-150" dirty="0" err="1">
                <a:solidFill>
                  <a:schemeClr val="accent1"/>
                </a:solidFill>
                <a:latin typeface="Times New Roman" panose="02020603050405020304" pitchFamily="18" charset="0"/>
                <a:cs typeface="Times New Roman" panose="02020603050405020304" pitchFamily="18" charset="0"/>
              </a:rPr>
              <a:t>tiếp</a:t>
            </a:r>
            <a:r>
              <a:rPr lang="en-US" sz="6000" b="1" spc="-150" dirty="0">
                <a:solidFill>
                  <a:schemeClr val="accent1"/>
                </a:solidFill>
                <a:latin typeface="Times New Roman" panose="02020603050405020304" pitchFamily="18" charset="0"/>
                <a:cs typeface="Times New Roman" panose="02020603050405020304" pitchFamily="18" charset="0"/>
              </a:rPr>
              <a:t> </a:t>
            </a:r>
            <a:r>
              <a:rPr lang="en-US" sz="6000" b="1" spc="-150" dirty="0" err="1">
                <a:solidFill>
                  <a:schemeClr val="accent1"/>
                </a:solidFill>
                <a:latin typeface="Times New Roman" panose="02020603050405020304" pitchFamily="18" charset="0"/>
                <a:cs typeface="Times New Roman" panose="02020603050405020304" pitchFamily="18" charset="0"/>
              </a:rPr>
              <a:t>cận</a:t>
            </a:r>
            <a:endParaRPr sz="6000" spc="-150" dirty="0">
              <a:solidFill>
                <a:schemeClr val="accent1"/>
              </a:solidFill>
              <a:latin typeface="Times New Roman" panose="02020603050405020304" pitchFamily="18" charset="0"/>
              <a:cs typeface="Times New Roman" panose="02020603050405020304" pitchFamily="18" charset="0"/>
            </a:endParaRPr>
          </a:p>
        </p:txBody>
      </p:sp>
      <p:sp>
        <p:nvSpPr>
          <p:cNvPr id="32" name="object 32"/>
          <p:cNvSpPr txBox="1"/>
          <p:nvPr/>
        </p:nvSpPr>
        <p:spPr>
          <a:xfrm>
            <a:off x="12079118" y="10271284"/>
            <a:ext cx="16171322" cy="4119454"/>
          </a:xfrm>
          <a:prstGeom prst="rect">
            <a:avLst/>
          </a:prstGeom>
        </p:spPr>
        <p:txBody>
          <a:bodyPr vert="horz" wrap="square" lIns="0" tIns="25710" rIns="0" bIns="0" rtlCol="0">
            <a:spAutoFit/>
          </a:bodyPr>
          <a:lstStyle/>
          <a:p>
            <a:pPr marL="27062" marR="10825" algn="just">
              <a:lnSpc>
                <a:spcPct val="100899"/>
              </a:lnSpc>
              <a:spcBef>
                <a:spcPts val="202"/>
              </a:spcBef>
            </a:pPr>
            <a:br>
              <a:rPr lang="en-US" sz="3300" dirty="0">
                <a:latin typeface="Times New Roman" panose="02020603050405020304" pitchFamily="18" charset="0"/>
                <a:cs typeface="Times New Roman" panose="02020603050405020304" pitchFamily="18" charset="0"/>
              </a:rPr>
            </a:br>
            <a:r>
              <a:rPr lang="en-US" sz="3300" dirty="0" err="1">
                <a:latin typeface="Times New Roman" panose="02020603050405020304" pitchFamily="18" charset="0"/>
                <a:cs typeface="Times New Roman" panose="02020603050405020304" pitchFamily="18" charset="0"/>
              </a:rPr>
              <a:t>Để</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có</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thể</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xây</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dựng</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được</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một</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ứng</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dụng</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hoàn</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chỉnh</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thì</a:t>
            </a:r>
            <a:r>
              <a:rPr lang="en-US" sz="3300" dirty="0">
                <a:latin typeface="Times New Roman" panose="02020603050405020304" pitchFamily="18" charset="0"/>
                <a:cs typeface="Times New Roman" panose="02020603050405020304" pitchFamily="18" charset="0"/>
              </a:rPr>
              <a:t> ta </a:t>
            </a:r>
            <a:r>
              <a:rPr lang="en-US" sz="3300" dirty="0" err="1">
                <a:latin typeface="Times New Roman" panose="02020603050405020304" pitchFamily="18" charset="0"/>
                <a:cs typeface="Times New Roman" panose="02020603050405020304" pitchFamily="18" charset="0"/>
              </a:rPr>
              <a:t>cần</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tiếp</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cận</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với</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các</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công</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nghệ</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để</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áp</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dụng</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phát</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triển</a:t>
            </a:r>
            <a:r>
              <a:rPr lang="en-US" sz="3300" dirty="0">
                <a:latin typeface="Times New Roman" panose="02020603050405020304" pitchFamily="18" charset="0"/>
                <a:cs typeface="Times New Roman" panose="02020603050405020304" pitchFamily="18" charset="0"/>
              </a:rPr>
              <a:t>:</a:t>
            </a:r>
          </a:p>
          <a:p>
            <a:pPr marL="484262" marR="10825" indent="-457200" algn="just">
              <a:lnSpc>
                <a:spcPct val="100899"/>
              </a:lnSpc>
              <a:spcBef>
                <a:spcPts val="202"/>
              </a:spcBef>
              <a:buFont typeface="Arial" panose="020B0604020202020204" pitchFamily="34" charset="0"/>
              <a:buChar char="•"/>
            </a:pPr>
            <a:r>
              <a:rPr lang="en-US" sz="3300" dirty="0" err="1">
                <a:latin typeface="Times New Roman" panose="02020603050405020304" pitchFamily="18" charset="0"/>
                <a:cs typeface="Times New Roman" panose="02020603050405020304" pitchFamily="18" charset="0"/>
              </a:rPr>
              <a:t>Phát</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triển</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về</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giao</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diện</a:t>
            </a:r>
            <a:r>
              <a:rPr lang="en-US" sz="3300" dirty="0">
                <a:latin typeface="Times New Roman" panose="02020603050405020304" pitchFamily="18" charset="0"/>
                <a:cs typeface="Times New Roman" panose="02020603050405020304" pitchFamily="18" charset="0"/>
              </a:rPr>
              <a:t> </a:t>
            </a:r>
            <a:r>
              <a:rPr lang="en-US" sz="3300">
                <a:latin typeface="Times New Roman" panose="02020603050405020304" pitchFamily="18" charset="0"/>
                <a:cs typeface="Times New Roman" panose="02020603050405020304" pitchFamily="18" charset="0"/>
              </a:rPr>
              <a:t>Front-End sử dụng Blade Templates của Laravel</a:t>
            </a:r>
          </a:p>
          <a:p>
            <a:pPr marL="484262" marR="10825" indent="-457200" algn="just">
              <a:lnSpc>
                <a:spcPct val="100899"/>
              </a:lnSpc>
              <a:spcBef>
                <a:spcPts val="202"/>
              </a:spcBef>
              <a:buFont typeface="Arial" panose="020B0604020202020204" pitchFamily="34" charset="0"/>
              <a:buChar char="•"/>
            </a:pPr>
            <a:r>
              <a:rPr lang="en-US" sz="3300">
                <a:latin typeface="Times New Roman" panose="02020603050405020304" pitchFamily="18" charset="0"/>
                <a:cs typeface="Times New Roman" panose="02020603050405020304" pitchFamily="18" charset="0"/>
              </a:rPr>
              <a:t>Phát triển Back-End sử dụng Laravel</a:t>
            </a:r>
          </a:p>
          <a:p>
            <a:pPr marL="484262" marR="10825" indent="-457200" algn="just">
              <a:lnSpc>
                <a:spcPct val="100899"/>
              </a:lnSpc>
              <a:spcBef>
                <a:spcPts val="202"/>
              </a:spcBef>
              <a:buFont typeface="Arial" panose="020B0604020202020204" pitchFamily="34" charset="0"/>
              <a:buChar char="•"/>
            </a:pPr>
            <a:r>
              <a:rPr lang="en-US" sz="3300">
                <a:latin typeface="Times New Roman" panose="02020603050405020304" pitchFamily="18" charset="0"/>
                <a:cs typeface="Times New Roman" panose="02020603050405020304" pitchFamily="18" charset="0"/>
              </a:rPr>
              <a:t>Kết </a:t>
            </a:r>
            <a:r>
              <a:rPr lang="en-US" sz="3300" dirty="0" err="1">
                <a:latin typeface="Times New Roman" panose="02020603050405020304" pitchFamily="18" charset="0"/>
                <a:cs typeface="Times New Roman" panose="02020603050405020304" pitchFamily="18" charset="0"/>
              </a:rPr>
              <a:t>nối</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cơ</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sở</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dữ</a:t>
            </a:r>
            <a:r>
              <a:rPr lang="en-US" sz="3300" dirty="0">
                <a:latin typeface="Times New Roman" panose="02020603050405020304" pitchFamily="18" charset="0"/>
                <a:cs typeface="Times New Roman" panose="02020603050405020304" pitchFamily="18" charset="0"/>
              </a:rPr>
              <a:t> </a:t>
            </a:r>
            <a:r>
              <a:rPr lang="en-US" sz="3300" dirty="0" err="1">
                <a:latin typeface="Times New Roman" panose="02020603050405020304" pitchFamily="18" charset="0"/>
                <a:cs typeface="Times New Roman" panose="02020603050405020304" pitchFamily="18" charset="0"/>
              </a:rPr>
              <a:t>liệu</a:t>
            </a:r>
            <a:r>
              <a:rPr lang="en-US" sz="3300" dirty="0">
                <a:latin typeface="Times New Roman" panose="02020603050405020304" pitchFamily="18" charset="0"/>
                <a:cs typeface="Times New Roman" panose="02020603050405020304" pitchFamily="18" charset="0"/>
              </a:rPr>
              <a:t> </a:t>
            </a:r>
            <a:r>
              <a:rPr lang="en-US" sz="3300" err="1">
                <a:latin typeface="Times New Roman" panose="02020603050405020304" pitchFamily="18" charset="0"/>
                <a:cs typeface="Times New Roman" panose="02020603050405020304" pitchFamily="18" charset="0"/>
              </a:rPr>
              <a:t>với</a:t>
            </a:r>
            <a:r>
              <a:rPr lang="en-US" sz="3300">
                <a:latin typeface="Times New Roman" panose="02020603050405020304" pitchFamily="18" charset="0"/>
                <a:cs typeface="Times New Roman" panose="02020603050405020304" pitchFamily="18" charset="0"/>
              </a:rPr>
              <a:t> MySQL</a:t>
            </a:r>
            <a:endParaRPr lang="en-US" sz="3300" dirty="0">
              <a:latin typeface="Times New Roman" panose="02020603050405020304" pitchFamily="18" charset="0"/>
              <a:cs typeface="Times New Roman" panose="02020603050405020304" pitchFamily="18" charset="0"/>
            </a:endParaRPr>
          </a:p>
          <a:p>
            <a:pPr marL="484262" marR="10825" indent="-457200" algn="just">
              <a:lnSpc>
                <a:spcPct val="100899"/>
              </a:lnSpc>
              <a:spcBef>
                <a:spcPts val="202"/>
              </a:spcBef>
              <a:buFont typeface="Arial" panose="020B0604020202020204" pitchFamily="34" charset="0"/>
              <a:buChar char="•"/>
            </a:pPr>
            <a:endParaRPr lang="en-US" sz="3300" dirty="0">
              <a:latin typeface="Times New Roman" panose="02020603050405020304" pitchFamily="18" charset="0"/>
              <a:cs typeface="Times New Roman" panose="02020603050405020304" pitchFamily="18" charset="0"/>
            </a:endParaRPr>
          </a:p>
          <a:p>
            <a:pPr marL="27062" marR="10825" algn="just">
              <a:lnSpc>
                <a:spcPct val="100899"/>
              </a:lnSpc>
              <a:spcBef>
                <a:spcPts val="202"/>
              </a:spcBef>
            </a:pPr>
            <a:endParaRPr sz="2557" dirty="0">
              <a:latin typeface="Times New Roman" panose="02020603050405020304" pitchFamily="18" charset="0"/>
              <a:cs typeface="Times New Roman" panose="02020603050405020304" pitchFamily="18" charset="0"/>
            </a:endParaRPr>
          </a:p>
        </p:txBody>
      </p:sp>
      <p:sp>
        <p:nvSpPr>
          <p:cNvPr id="57" name="object 57"/>
          <p:cNvSpPr txBox="1"/>
          <p:nvPr/>
        </p:nvSpPr>
        <p:spPr>
          <a:xfrm>
            <a:off x="12132993" y="16289258"/>
            <a:ext cx="7220989" cy="1071370"/>
          </a:xfrm>
          <a:prstGeom prst="rect">
            <a:avLst/>
          </a:prstGeom>
        </p:spPr>
        <p:txBody>
          <a:bodyPr vert="horz" wrap="square" lIns="0" tIns="29769" rIns="0" bIns="0" rtlCol="0">
            <a:spAutoFit/>
          </a:bodyPr>
          <a:lstStyle/>
          <a:p>
            <a:pPr marL="27062" algn="just">
              <a:spcBef>
                <a:spcPts val="234"/>
              </a:spcBef>
            </a:pPr>
            <a:r>
              <a:rPr lang="en-US" sz="3300">
                <a:latin typeface="Times New Roman" panose="02020603050405020304" pitchFamily="18" charset="0"/>
                <a:cs typeface="Times New Roman" panose="02020603050405020304" pitchFamily="18" charset="0"/>
              </a:rPr>
              <a:t>Tích hợp đăng nhập tài khoản với Google</a:t>
            </a:r>
          </a:p>
          <a:p>
            <a:pPr marL="27062" algn="just">
              <a:spcBef>
                <a:spcPts val="234"/>
              </a:spcBef>
            </a:pPr>
            <a:endParaRPr lang="en-US" sz="3300" dirty="0">
              <a:latin typeface="Times New Roman" panose="02020603050405020304" pitchFamily="18" charset="0"/>
              <a:cs typeface="Times New Roman" panose="02020603050405020304" pitchFamily="18" charset="0"/>
            </a:endParaRPr>
          </a:p>
        </p:txBody>
      </p:sp>
      <p:sp>
        <p:nvSpPr>
          <p:cNvPr id="101" name="object 101"/>
          <p:cNvSpPr txBox="1"/>
          <p:nvPr/>
        </p:nvSpPr>
        <p:spPr>
          <a:xfrm>
            <a:off x="19015809" y="21091707"/>
            <a:ext cx="3015070" cy="958855"/>
          </a:xfrm>
          <a:prstGeom prst="rect">
            <a:avLst/>
          </a:prstGeom>
        </p:spPr>
        <p:txBody>
          <a:bodyPr vert="horz" wrap="square" lIns="0" tIns="35182" rIns="0" bIns="0" rtlCol="0">
            <a:spAutoFit/>
          </a:bodyPr>
          <a:lstStyle>
            <a:defPPr>
              <a:defRPr lang="vi-VN"/>
            </a:defPPr>
            <a:lvl1pPr marL="27062">
              <a:spcBef>
                <a:spcPts val="277"/>
              </a:spcBef>
              <a:defRPr sz="5647" b="1" spc="-150">
                <a:solidFill>
                  <a:srgbClr val="F1AC00"/>
                </a:solidFill>
                <a:latin typeface="Times New Roman" panose="02020603050405020304" pitchFamily="18" charset="0"/>
                <a:cs typeface="Times New Roman" panose="02020603050405020304" pitchFamily="18" charset="0"/>
              </a:defRPr>
            </a:lvl1pPr>
          </a:lstStyle>
          <a:p>
            <a:r>
              <a:rPr lang="en-US" sz="6000" dirty="0" err="1">
                <a:solidFill>
                  <a:schemeClr val="accent1"/>
                </a:solidFill>
              </a:rPr>
              <a:t>Kết</a:t>
            </a:r>
            <a:r>
              <a:rPr lang="en-US" sz="6000" dirty="0">
                <a:solidFill>
                  <a:schemeClr val="accent1"/>
                </a:solidFill>
              </a:rPr>
              <a:t> </a:t>
            </a:r>
            <a:r>
              <a:rPr lang="en-US" sz="6000" dirty="0" err="1">
                <a:solidFill>
                  <a:schemeClr val="accent1"/>
                </a:solidFill>
              </a:rPr>
              <a:t>quả</a:t>
            </a:r>
            <a:endParaRPr sz="6000" dirty="0">
              <a:solidFill>
                <a:schemeClr val="accent1"/>
              </a:solidFill>
            </a:endParaRPr>
          </a:p>
        </p:txBody>
      </p:sp>
      <p:sp>
        <p:nvSpPr>
          <p:cNvPr id="102" name="object 102"/>
          <p:cNvSpPr/>
          <p:nvPr/>
        </p:nvSpPr>
        <p:spPr>
          <a:xfrm>
            <a:off x="11612961" y="22050562"/>
            <a:ext cx="17103635" cy="0"/>
          </a:xfrm>
          <a:custGeom>
            <a:avLst/>
            <a:gdLst/>
            <a:ahLst/>
            <a:cxnLst/>
            <a:rect l="l" t="t" r="r" b="b"/>
            <a:pathLst>
              <a:path w="8026400">
                <a:moveTo>
                  <a:pt x="0" y="0"/>
                </a:moveTo>
                <a:lnTo>
                  <a:pt x="8025994" y="0"/>
                </a:lnTo>
              </a:path>
            </a:pathLst>
          </a:custGeom>
          <a:ln w="57150">
            <a:solidFill>
              <a:schemeClr val="accent1"/>
            </a:solidFill>
          </a:ln>
        </p:spPr>
        <p:txBody>
          <a:bodyPr wrap="square" lIns="0" tIns="0" rIns="0" bIns="0" rtlCol="0"/>
          <a:lstStyle/>
          <a:p>
            <a:endParaRPr sz="8202">
              <a:latin typeface="Times New Roman" panose="02020603050405020304" pitchFamily="18" charset="0"/>
              <a:cs typeface="Times New Roman" panose="02020603050405020304" pitchFamily="18" charset="0"/>
            </a:endParaRPr>
          </a:p>
        </p:txBody>
      </p:sp>
      <p:sp>
        <p:nvSpPr>
          <p:cNvPr id="115" name="object 115"/>
          <p:cNvSpPr/>
          <p:nvPr/>
        </p:nvSpPr>
        <p:spPr>
          <a:xfrm>
            <a:off x="507107" y="26368605"/>
            <a:ext cx="9057186" cy="11218524"/>
          </a:xfrm>
          <a:custGeom>
            <a:avLst/>
            <a:gdLst/>
            <a:ahLst/>
            <a:cxnLst/>
            <a:rect l="l" t="t" r="r" b="b"/>
            <a:pathLst>
              <a:path w="4203700" h="3834130">
                <a:moveTo>
                  <a:pt x="3959273" y="0"/>
                </a:moveTo>
                <a:lnTo>
                  <a:pt x="244187" y="0"/>
                </a:lnTo>
                <a:lnTo>
                  <a:pt x="194971" y="4959"/>
                </a:lnTo>
                <a:lnTo>
                  <a:pt x="149133" y="19184"/>
                </a:lnTo>
                <a:lnTo>
                  <a:pt x="107654" y="41694"/>
                </a:lnTo>
                <a:lnTo>
                  <a:pt x="71516" y="71508"/>
                </a:lnTo>
                <a:lnTo>
                  <a:pt x="41699" y="107644"/>
                </a:lnTo>
                <a:lnTo>
                  <a:pt x="19187" y="149124"/>
                </a:lnTo>
                <a:lnTo>
                  <a:pt x="4960" y="194965"/>
                </a:lnTo>
                <a:lnTo>
                  <a:pt x="0" y="244187"/>
                </a:lnTo>
                <a:lnTo>
                  <a:pt x="0" y="3589906"/>
                </a:lnTo>
                <a:lnTo>
                  <a:pt x="4960" y="3639128"/>
                </a:lnTo>
                <a:lnTo>
                  <a:pt x="19187" y="3684969"/>
                </a:lnTo>
                <a:lnTo>
                  <a:pt x="41699" y="3726449"/>
                </a:lnTo>
                <a:lnTo>
                  <a:pt x="71516" y="3762586"/>
                </a:lnTo>
                <a:lnTo>
                  <a:pt x="107654" y="3792399"/>
                </a:lnTo>
                <a:lnTo>
                  <a:pt x="149133" y="3814909"/>
                </a:lnTo>
                <a:lnTo>
                  <a:pt x="194971" y="3829134"/>
                </a:lnTo>
                <a:lnTo>
                  <a:pt x="244187" y="3834094"/>
                </a:lnTo>
                <a:lnTo>
                  <a:pt x="3959273" y="3834094"/>
                </a:lnTo>
                <a:lnTo>
                  <a:pt x="4008495" y="3829134"/>
                </a:lnTo>
                <a:lnTo>
                  <a:pt x="4054336" y="3814909"/>
                </a:lnTo>
                <a:lnTo>
                  <a:pt x="4095816" y="3792399"/>
                </a:lnTo>
                <a:lnTo>
                  <a:pt x="4131952" y="3762586"/>
                </a:lnTo>
                <a:lnTo>
                  <a:pt x="4161766" y="3726449"/>
                </a:lnTo>
                <a:lnTo>
                  <a:pt x="4184276" y="3684969"/>
                </a:lnTo>
                <a:lnTo>
                  <a:pt x="4198501" y="3639128"/>
                </a:lnTo>
                <a:lnTo>
                  <a:pt x="4203461" y="3589906"/>
                </a:lnTo>
                <a:lnTo>
                  <a:pt x="4203461" y="244187"/>
                </a:lnTo>
                <a:lnTo>
                  <a:pt x="4198501" y="194965"/>
                </a:lnTo>
                <a:lnTo>
                  <a:pt x="4184276" y="149124"/>
                </a:lnTo>
                <a:lnTo>
                  <a:pt x="4161766" y="107644"/>
                </a:lnTo>
                <a:lnTo>
                  <a:pt x="4131952" y="71508"/>
                </a:lnTo>
                <a:lnTo>
                  <a:pt x="4095816" y="41694"/>
                </a:lnTo>
                <a:lnTo>
                  <a:pt x="4054336" y="19184"/>
                </a:lnTo>
                <a:lnTo>
                  <a:pt x="4008495" y="4959"/>
                </a:lnTo>
                <a:lnTo>
                  <a:pt x="3959273" y="0"/>
                </a:lnTo>
                <a:close/>
              </a:path>
            </a:pathLst>
          </a:custGeom>
          <a:solidFill>
            <a:schemeClr val="accent1">
              <a:lumMod val="40000"/>
              <a:lumOff val="60000"/>
            </a:schemeClr>
          </a:solidFill>
          <a:ln>
            <a:solidFill>
              <a:schemeClr val="accent1">
                <a:lumMod val="60000"/>
                <a:lumOff val="40000"/>
              </a:schemeClr>
            </a:solidFill>
          </a:ln>
        </p:spPr>
        <p:txBody>
          <a:bodyPr wrap="square" lIns="0" tIns="0" rIns="0" bIns="0" rtlCol="0"/>
          <a:lstStyle/>
          <a:p>
            <a:endParaRPr sz="8202" dirty="0">
              <a:latin typeface="Times New Roman" panose="02020603050405020304" pitchFamily="18" charset="0"/>
              <a:cs typeface="Times New Roman" panose="02020603050405020304" pitchFamily="18" charset="0"/>
            </a:endParaRPr>
          </a:p>
        </p:txBody>
      </p:sp>
      <p:sp>
        <p:nvSpPr>
          <p:cNvPr id="116" name="object 116"/>
          <p:cNvSpPr txBox="1"/>
          <p:nvPr/>
        </p:nvSpPr>
        <p:spPr>
          <a:xfrm>
            <a:off x="806617" y="27870906"/>
            <a:ext cx="8598741" cy="9350448"/>
          </a:xfrm>
          <a:prstGeom prst="rect">
            <a:avLst/>
          </a:prstGeom>
        </p:spPr>
        <p:txBody>
          <a:bodyPr vert="horz" wrap="square" lIns="0" tIns="35182" rIns="0" bIns="0" rtlCol="0">
            <a:spAutoFit/>
          </a:bodyPr>
          <a:lstStyle/>
          <a:p>
            <a:pPr marL="27062" marR="117719" algn="just">
              <a:lnSpc>
                <a:spcPct val="100899"/>
              </a:lnSpc>
              <a:spcBef>
                <a:spcPts val="2749"/>
              </a:spcBef>
              <a:tabLst>
                <a:tab pos="2625056" algn="l"/>
                <a:tab pos="8305458" algn="l"/>
              </a:tabLst>
            </a:pPr>
            <a:r>
              <a:rPr lang="en-US" sz="3200" dirty="0" err="1">
                <a:latin typeface="Times New Roman" panose="02020603050405020304" pitchFamily="18" charset="0"/>
                <a:cs typeface="Times New Roman" panose="02020603050405020304" pitchFamily="18" charset="0"/>
              </a:rPr>
              <a:t>Đề</a:t>
            </a:r>
            <a:r>
              <a:rPr lang="en-US" sz="3200" dirty="0">
                <a:latin typeface="Times New Roman" panose="02020603050405020304" pitchFamily="18" charset="0"/>
                <a:cs typeface="Times New Roman" panose="02020603050405020304" pitchFamily="18" charset="0"/>
              </a:rPr>
              <a:t> </a:t>
            </a:r>
            <a:r>
              <a:rPr lang="en-US" sz="3200" err="1">
                <a:latin typeface="Times New Roman" panose="02020603050405020304" pitchFamily="18" charset="0"/>
                <a:cs typeface="Times New Roman" panose="02020603050405020304" pitchFamily="18" charset="0"/>
              </a:rPr>
              <a:t>tài</a:t>
            </a:r>
            <a:r>
              <a:rPr lang="en-US" sz="3200">
                <a:latin typeface="Times New Roman" panose="02020603050405020304" pitchFamily="18" charset="0"/>
                <a:cs typeface="Times New Roman" panose="02020603050405020304" pitchFamily="18" charset="0"/>
              </a:rPr>
              <a:t> “Xây dựng website tin tức thể thao sử dụng PHP” </a:t>
            </a:r>
            <a:r>
              <a:rPr lang="en-US" sz="3200" dirty="0" err="1">
                <a:latin typeface="Times New Roman" panose="02020603050405020304" pitchFamily="18" charset="0"/>
                <a:cs typeface="Times New Roman" panose="02020603050405020304" pitchFamily="18" charset="0"/>
              </a:rPr>
              <a:t>với</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mục</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đích</a:t>
            </a:r>
            <a:r>
              <a:rPr lang="en-US" sz="3200" dirty="0">
                <a:latin typeface="Times New Roman" panose="02020603050405020304" pitchFamily="18" charset="0"/>
                <a:cs typeface="Times New Roman" panose="02020603050405020304" pitchFamily="18" charset="0"/>
              </a:rPr>
              <a:t> </a:t>
            </a:r>
            <a:r>
              <a:rPr lang="en-US" sz="3200" err="1">
                <a:latin typeface="Times New Roman" panose="02020603050405020304" pitchFamily="18" charset="0"/>
                <a:cs typeface="Times New Roman" panose="02020603050405020304" pitchFamily="18" charset="0"/>
              </a:rPr>
              <a:t>cung</a:t>
            </a:r>
            <a:r>
              <a:rPr lang="en-US" sz="3200">
                <a:latin typeface="Times New Roman" panose="02020603050405020304" pitchFamily="18" charset="0"/>
                <a:cs typeface="Times New Roman" panose="02020603050405020304" pitchFamily="18" charset="0"/>
              </a:rPr>
              <a:t> cấp trang website cho người dung có thể đọc tin tức về các môn thể thao.</a:t>
            </a:r>
            <a:endParaRPr lang="en-US" sz="3200" dirty="0">
              <a:latin typeface="Times New Roman" panose="02020603050405020304" pitchFamily="18" charset="0"/>
              <a:cs typeface="Times New Roman" panose="02020603050405020304" pitchFamily="18" charset="0"/>
            </a:endParaRPr>
          </a:p>
          <a:p>
            <a:pPr marL="484262" marR="117719" indent="-457200" algn="just">
              <a:lnSpc>
                <a:spcPct val="100899"/>
              </a:lnSpc>
              <a:spcBef>
                <a:spcPts val="2749"/>
              </a:spcBef>
              <a:buFont typeface="Arial" panose="020B0604020202020204" pitchFamily="34" charset="0"/>
              <a:buChar char="•"/>
              <a:tabLst>
                <a:tab pos="2625056" algn="l"/>
                <a:tab pos="8305458" algn="l"/>
              </a:tabLst>
            </a:pPr>
            <a:r>
              <a:rPr lang="en-US" sz="3200" dirty="0" err="1">
                <a:latin typeface="Times New Roman" panose="02020603050405020304" pitchFamily="18" charset="0"/>
                <a:cs typeface="Times New Roman" panose="02020603050405020304" pitchFamily="18" charset="0"/>
              </a:rPr>
              <a:t>Xây</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dựng</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thành</a:t>
            </a:r>
            <a:r>
              <a:rPr lang="en-US" sz="3200" dirty="0">
                <a:latin typeface="Times New Roman" panose="02020603050405020304" pitchFamily="18" charset="0"/>
                <a:cs typeface="Times New Roman" panose="02020603050405020304" pitchFamily="18" charset="0"/>
              </a:rPr>
              <a:t> </a:t>
            </a:r>
            <a:r>
              <a:rPr lang="en-US" sz="3200" err="1">
                <a:latin typeface="Times New Roman" panose="02020603050405020304" pitchFamily="18" charset="0"/>
                <a:cs typeface="Times New Roman" panose="02020603050405020304" pitchFamily="18" charset="0"/>
              </a:rPr>
              <a:t>công</a:t>
            </a:r>
            <a:r>
              <a:rPr lang="en-US" sz="3200">
                <a:latin typeface="Times New Roman" panose="02020603050405020304" pitchFamily="18" charset="0"/>
                <a:cs typeface="Times New Roman" panose="02020603050405020304" pitchFamily="18" charset="0"/>
              </a:rPr>
              <a:t> ứng dụng web đáp ứng được nhu cầu đọc tin tức của người dùng</a:t>
            </a:r>
          </a:p>
          <a:p>
            <a:pPr marL="484262" marR="117719" indent="-457200" algn="just">
              <a:lnSpc>
                <a:spcPct val="100899"/>
              </a:lnSpc>
              <a:spcBef>
                <a:spcPts val="2749"/>
              </a:spcBef>
              <a:buFont typeface="Arial" panose="020B0604020202020204" pitchFamily="34" charset="0"/>
              <a:buChar char="•"/>
              <a:tabLst>
                <a:tab pos="2625056" algn="l"/>
                <a:tab pos="8305458" algn="l"/>
              </a:tabLst>
            </a:pPr>
            <a:r>
              <a:rPr lang="vi-VN" sz="3200">
                <a:latin typeface="Times New Roman" panose="02020603050405020304" pitchFamily="18" charset="0"/>
                <a:cs typeface="Times New Roman" panose="02020603050405020304" pitchFamily="18" charset="0"/>
              </a:rPr>
              <a:t>Tích hợp đăng nhập bằng Google: Cho phép người dùng đăng nhập nhanh chóng và an toàn bằng tài khoản Google để cá nhân hóa trải nghiệm như lưu bài viết yêu thích, bình luận, hoặc tham gia vào các sự kiện.</a:t>
            </a:r>
            <a:endParaRPr lang="en-US" sz="3200">
              <a:latin typeface="Times New Roman" panose="02020603050405020304" pitchFamily="18" charset="0"/>
              <a:cs typeface="Times New Roman" panose="02020603050405020304" pitchFamily="18" charset="0"/>
            </a:endParaRPr>
          </a:p>
          <a:p>
            <a:pPr marL="484262" marR="117719" indent="-457200" algn="just">
              <a:lnSpc>
                <a:spcPct val="100899"/>
              </a:lnSpc>
              <a:spcBef>
                <a:spcPts val="2749"/>
              </a:spcBef>
              <a:buFont typeface="Arial" panose="020B0604020202020204" pitchFamily="34" charset="0"/>
              <a:buChar char="•"/>
              <a:tabLst>
                <a:tab pos="2625056" algn="l"/>
                <a:tab pos="8305458" algn="l"/>
              </a:tabLst>
            </a:pPr>
            <a:r>
              <a:rPr lang="en-US" sz="3200">
                <a:latin typeface="Times New Roman" panose="02020603050405020304" pitchFamily="18" charset="0"/>
                <a:cs typeface="Times New Roman" panose="02020603050405020304" pitchFamily="18" charset="0"/>
              </a:rPr>
              <a:t>Phát triển hệ thống quản lý nội dung (CMS) dành cho quản trị viên để dễ dàng thêm, sửa, xóa bài viết.</a:t>
            </a:r>
          </a:p>
          <a:p>
            <a:pPr marL="484262" marR="117719" indent="-457200" algn="just">
              <a:lnSpc>
                <a:spcPct val="100899"/>
              </a:lnSpc>
              <a:spcBef>
                <a:spcPts val="2749"/>
              </a:spcBef>
              <a:buFont typeface="Arial" panose="020B0604020202020204" pitchFamily="34" charset="0"/>
              <a:buChar char="•"/>
              <a:tabLst>
                <a:tab pos="2625056" algn="l"/>
                <a:tab pos="8305458" algn="l"/>
              </a:tabLst>
            </a:pPr>
            <a:r>
              <a:rPr lang="vi-VN" sz="3200">
                <a:latin typeface="Times New Roman" panose="02020603050405020304" pitchFamily="18" charset="0"/>
                <a:cs typeface="Times New Roman" panose="02020603050405020304" pitchFamily="18" charset="0"/>
              </a:rPr>
              <a:t>Đảm bảo giao diện thân thiện, dễ sử dụng và tương thích trên nhiều thiết bị (máy tính, điện thoại, máy tính bảng).</a:t>
            </a:r>
            <a:endParaRPr lang="en-US" sz="3200" dirty="0">
              <a:latin typeface="Times New Roman" panose="02020603050405020304" pitchFamily="18" charset="0"/>
              <a:cs typeface="Times New Roman" panose="02020603050405020304" pitchFamily="18" charset="0"/>
            </a:endParaRPr>
          </a:p>
        </p:txBody>
      </p:sp>
      <p:pic>
        <p:nvPicPr>
          <p:cNvPr id="46" name="Picture 3"/>
          <p:cNvPicPr/>
          <p:nvPr/>
        </p:nvPicPr>
        <p:blipFill>
          <a:blip r:embed="rId3"/>
          <a:stretch/>
        </p:blipFill>
        <p:spPr>
          <a:xfrm>
            <a:off x="27546992" y="0"/>
            <a:ext cx="2588345" cy="2451436"/>
          </a:xfrm>
          <a:prstGeom prst="rect">
            <a:avLst/>
          </a:prstGeom>
          <a:ln w="0">
            <a:noFill/>
          </a:ln>
        </p:spPr>
      </p:pic>
      <p:sp>
        <p:nvSpPr>
          <p:cNvPr id="45" name="object 9"/>
          <p:cNvSpPr txBox="1"/>
          <p:nvPr/>
        </p:nvSpPr>
        <p:spPr>
          <a:xfrm>
            <a:off x="1300560" y="21248456"/>
            <a:ext cx="8598741" cy="4750278"/>
          </a:xfrm>
          <a:prstGeom prst="rect">
            <a:avLst/>
          </a:prstGeom>
        </p:spPr>
        <p:txBody>
          <a:bodyPr vert="horz" wrap="square" lIns="0" tIns="35182" rIns="0" bIns="0" rtlCol="0">
            <a:spAutoFit/>
          </a:bodyPr>
          <a:lstStyle/>
          <a:p>
            <a:pPr marL="43300">
              <a:spcBef>
                <a:spcPts val="277"/>
              </a:spcBef>
              <a:tabLst>
                <a:tab pos="2637234" algn="l"/>
                <a:tab pos="8305458" algn="l"/>
              </a:tabLst>
            </a:pPr>
            <a:endParaRPr lang="en-US" sz="5647" dirty="0">
              <a:latin typeface="Times New Roman" panose="02020603050405020304" pitchFamily="18" charset="0"/>
              <a:cs typeface="Times New Roman" panose="02020603050405020304" pitchFamily="18" charset="0"/>
            </a:endParaRPr>
          </a:p>
          <a:p>
            <a:pPr marL="484262" marR="10825" indent="-457200" algn="just">
              <a:lnSpc>
                <a:spcPct val="150000"/>
              </a:lnSpc>
              <a:spcBef>
                <a:spcPts val="202"/>
              </a:spcBef>
              <a:buFont typeface="Arial" panose="020B0604020202020204" pitchFamily="34" charset="0"/>
              <a:buChar char="•"/>
            </a:pPr>
            <a:r>
              <a:rPr lang="en-US" sz="3300" spc="-11" dirty="0" err="1">
                <a:latin typeface="Times New Roman" panose="02020603050405020304" pitchFamily="18" charset="0"/>
                <a:cs typeface="Times New Roman" panose="02020603050405020304" pitchFamily="18" charset="0"/>
              </a:rPr>
              <a:t>Khảo</a:t>
            </a:r>
            <a:r>
              <a:rPr lang="en-US" sz="3300" spc="-11" dirty="0">
                <a:latin typeface="Times New Roman" panose="02020603050405020304" pitchFamily="18" charset="0"/>
                <a:cs typeface="Times New Roman" panose="02020603050405020304" pitchFamily="18" charset="0"/>
              </a:rPr>
              <a:t> </a:t>
            </a:r>
            <a:r>
              <a:rPr lang="en-US" sz="3300" spc="-11" dirty="0" err="1">
                <a:latin typeface="Times New Roman" panose="02020603050405020304" pitchFamily="18" charset="0"/>
                <a:cs typeface="Times New Roman" panose="02020603050405020304" pitchFamily="18" charset="0"/>
              </a:rPr>
              <a:t>sát</a:t>
            </a:r>
            <a:r>
              <a:rPr lang="en-US" sz="3300" spc="-11" dirty="0">
                <a:latin typeface="Times New Roman" panose="02020603050405020304" pitchFamily="18" charset="0"/>
                <a:cs typeface="Times New Roman" panose="02020603050405020304" pitchFamily="18" charset="0"/>
              </a:rPr>
              <a:t>, </a:t>
            </a:r>
            <a:r>
              <a:rPr lang="en-US" sz="3300" spc="-11" dirty="0" err="1">
                <a:latin typeface="Times New Roman" panose="02020603050405020304" pitchFamily="18" charset="0"/>
                <a:cs typeface="Times New Roman" panose="02020603050405020304" pitchFamily="18" charset="0"/>
              </a:rPr>
              <a:t>phân</a:t>
            </a:r>
            <a:r>
              <a:rPr lang="en-US" sz="3300" spc="-11" dirty="0">
                <a:latin typeface="Times New Roman" panose="02020603050405020304" pitchFamily="18" charset="0"/>
                <a:cs typeface="Times New Roman" panose="02020603050405020304" pitchFamily="18" charset="0"/>
              </a:rPr>
              <a:t> </a:t>
            </a:r>
            <a:r>
              <a:rPr lang="en-US" sz="3300" spc="-11" dirty="0" err="1">
                <a:latin typeface="Times New Roman" panose="02020603050405020304" pitchFamily="18" charset="0"/>
                <a:cs typeface="Times New Roman" panose="02020603050405020304" pitchFamily="18" charset="0"/>
              </a:rPr>
              <a:t>tích</a:t>
            </a:r>
            <a:r>
              <a:rPr lang="en-US" sz="3300" spc="-11" dirty="0">
                <a:latin typeface="Times New Roman" panose="02020603050405020304" pitchFamily="18" charset="0"/>
                <a:cs typeface="Times New Roman" panose="02020603050405020304" pitchFamily="18" charset="0"/>
              </a:rPr>
              <a:t> </a:t>
            </a:r>
            <a:r>
              <a:rPr lang="en-US" sz="3300" spc="-11" dirty="0" err="1">
                <a:latin typeface="Times New Roman" panose="02020603050405020304" pitchFamily="18" charset="0"/>
                <a:cs typeface="Times New Roman" panose="02020603050405020304" pitchFamily="18" charset="0"/>
              </a:rPr>
              <a:t>quy</a:t>
            </a:r>
            <a:r>
              <a:rPr lang="en-US" sz="3300" spc="-11" dirty="0">
                <a:latin typeface="Times New Roman" panose="02020603050405020304" pitchFamily="18" charset="0"/>
                <a:cs typeface="Times New Roman" panose="02020603050405020304" pitchFamily="18" charset="0"/>
              </a:rPr>
              <a:t> </a:t>
            </a:r>
            <a:r>
              <a:rPr lang="en-US" sz="3300" spc="-11" dirty="0" err="1">
                <a:latin typeface="Times New Roman" panose="02020603050405020304" pitchFamily="18" charset="0"/>
                <a:cs typeface="Times New Roman" panose="02020603050405020304" pitchFamily="18" charset="0"/>
              </a:rPr>
              <a:t>trình</a:t>
            </a:r>
            <a:r>
              <a:rPr lang="en-US" sz="3300" spc="-11" dirty="0">
                <a:latin typeface="Times New Roman" panose="02020603050405020304" pitchFamily="18" charset="0"/>
                <a:cs typeface="Times New Roman" panose="02020603050405020304" pitchFamily="18" charset="0"/>
              </a:rPr>
              <a:t> </a:t>
            </a:r>
            <a:r>
              <a:rPr lang="en-US" sz="3300" spc="-11" dirty="0" err="1">
                <a:latin typeface="Times New Roman" panose="02020603050405020304" pitchFamily="18" charset="0"/>
                <a:cs typeface="Times New Roman" panose="02020603050405020304" pitchFamily="18" charset="0"/>
              </a:rPr>
              <a:t>ứng</a:t>
            </a:r>
            <a:r>
              <a:rPr lang="en-US" sz="3300" spc="-11" dirty="0">
                <a:latin typeface="Times New Roman" panose="02020603050405020304" pitchFamily="18" charset="0"/>
                <a:cs typeface="Times New Roman" panose="02020603050405020304" pitchFamily="18" charset="0"/>
              </a:rPr>
              <a:t> </a:t>
            </a:r>
            <a:r>
              <a:rPr lang="en-US" sz="3300" spc="-11" dirty="0" err="1">
                <a:latin typeface="Times New Roman" panose="02020603050405020304" pitchFamily="18" charset="0"/>
                <a:cs typeface="Times New Roman" panose="02020603050405020304" pitchFamily="18" charset="0"/>
              </a:rPr>
              <a:t>dụng</a:t>
            </a:r>
            <a:endParaRPr lang="en-US" sz="3300" spc="-11" dirty="0">
              <a:latin typeface="Times New Roman" panose="02020603050405020304" pitchFamily="18" charset="0"/>
              <a:cs typeface="Times New Roman" panose="02020603050405020304" pitchFamily="18" charset="0"/>
            </a:endParaRPr>
          </a:p>
          <a:p>
            <a:pPr marL="484262" marR="10825" indent="-457200" algn="just">
              <a:lnSpc>
                <a:spcPct val="150000"/>
              </a:lnSpc>
              <a:spcBef>
                <a:spcPts val="202"/>
              </a:spcBef>
              <a:buFont typeface="Arial" panose="020B0604020202020204" pitchFamily="34" charset="0"/>
              <a:buChar char="•"/>
            </a:pPr>
            <a:r>
              <a:rPr lang="da-DK" sz="3300" spc="-11">
                <a:latin typeface="Times New Roman" panose="02020603050405020304" pitchFamily="18" charset="0"/>
                <a:cs typeface="Times New Roman" panose="02020603050405020304" pitchFamily="18" charset="0"/>
              </a:rPr>
              <a:t>Nested set model để quản lý menu </a:t>
            </a:r>
          </a:p>
          <a:p>
            <a:pPr marL="484262" marR="10825" indent="-457200" algn="just">
              <a:lnSpc>
                <a:spcPct val="150000"/>
              </a:lnSpc>
              <a:spcBef>
                <a:spcPts val="202"/>
              </a:spcBef>
              <a:buFont typeface="Arial" panose="020B0604020202020204" pitchFamily="34" charset="0"/>
              <a:buChar char="•"/>
            </a:pPr>
            <a:r>
              <a:rPr lang="en-US" sz="3300" spc="-11">
                <a:latin typeface="Times New Roman" panose="02020603050405020304" pitchFamily="18" charset="0"/>
                <a:cs typeface="Times New Roman" panose="02020603050405020304" pitchFamily="18" charset="0"/>
              </a:rPr>
              <a:t>Nghiên cứu tích hợp đăng nhập Google</a:t>
            </a:r>
          </a:p>
          <a:p>
            <a:pPr marL="484262" marR="10825" indent="-457200" algn="just">
              <a:lnSpc>
                <a:spcPct val="150000"/>
              </a:lnSpc>
              <a:spcBef>
                <a:spcPts val="202"/>
              </a:spcBef>
              <a:buFont typeface="Arial" panose="020B0604020202020204" pitchFamily="34" charset="0"/>
              <a:buChar char="•"/>
            </a:pPr>
            <a:r>
              <a:rPr lang="en-US" sz="3300" spc="-11">
                <a:latin typeface="Times New Roman" panose="02020603050405020304" pitchFamily="18" charset="0"/>
                <a:cs typeface="Times New Roman" panose="02020603050405020304" pitchFamily="18" charset="0"/>
              </a:rPr>
              <a:t>Lập trình Backend với Laravel</a:t>
            </a:r>
          </a:p>
          <a:p>
            <a:pPr marL="484262" marR="10825" indent="-457200" algn="just">
              <a:lnSpc>
                <a:spcPct val="150000"/>
              </a:lnSpc>
              <a:spcBef>
                <a:spcPts val="202"/>
              </a:spcBef>
              <a:buFont typeface="Arial" panose="020B0604020202020204" pitchFamily="34" charset="0"/>
              <a:buChar char="•"/>
            </a:pPr>
            <a:r>
              <a:rPr lang="en-US" sz="3300" spc="-11">
                <a:latin typeface="Times New Roman" panose="02020603050405020304" pitchFamily="18" charset="0"/>
                <a:cs typeface="Times New Roman" panose="02020603050405020304" pitchFamily="18" charset="0"/>
              </a:rPr>
              <a:t>Lập trình giao diện với Blade Templates</a:t>
            </a:r>
            <a:endParaRPr lang="en-US" sz="3300" spc="-11" dirty="0">
              <a:latin typeface="Times New Roman" panose="02020603050405020304" pitchFamily="18" charset="0"/>
              <a:cs typeface="Times New Roman" panose="02020603050405020304" pitchFamily="18" charset="0"/>
            </a:endParaRPr>
          </a:p>
        </p:txBody>
      </p:sp>
      <p:sp>
        <p:nvSpPr>
          <p:cNvPr id="44" name="object 19">
            <a:extLst>
              <a:ext uri="{FF2B5EF4-FFF2-40B4-BE49-F238E27FC236}">
                <a16:creationId xmlns:a16="http://schemas.microsoft.com/office/drawing/2014/main" id="{761B3BF2-DD34-4588-94FC-872911F8E737}"/>
              </a:ext>
            </a:extLst>
          </p:cNvPr>
          <p:cNvSpPr/>
          <p:nvPr/>
        </p:nvSpPr>
        <p:spPr>
          <a:xfrm flipV="1">
            <a:off x="719348" y="27146870"/>
            <a:ext cx="8598741" cy="233123"/>
          </a:xfrm>
          <a:custGeom>
            <a:avLst/>
            <a:gdLst/>
            <a:ahLst/>
            <a:cxnLst/>
            <a:rect l="l" t="t" r="r" b="b"/>
            <a:pathLst>
              <a:path w="8026400">
                <a:moveTo>
                  <a:pt x="0" y="0"/>
                </a:moveTo>
                <a:lnTo>
                  <a:pt x="8025994" y="0"/>
                </a:lnTo>
              </a:path>
            </a:pathLst>
          </a:custGeom>
          <a:ln w="32340">
            <a:solidFill>
              <a:schemeClr val="accent1"/>
            </a:solidFill>
          </a:ln>
        </p:spPr>
        <p:txBody>
          <a:bodyPr wrap="square" lIns="0" tIns="0" rIns="0" bIns="0" rtlCol="0"/>
          <a:lstStyle/>
          <a:p>
            <a:endParaRPr sz="8202" dirty="0">
              <a:highlight>
                <a:srgbClr val="0000FF"/>
              </a:highlight>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491303DD-88EE-43EC-94EE-FAD9C4D0D2A7}"/>
              </a:ext>
            </a:extLst>
          </p:cNvPr>
          <p:cNvSpPr txBox="1"/>
          <p:nvPr/>
        </p:nvSpPr>
        <p:spPr>
          <a:xfrm>
            <a:off x="3178392" y="26457457"/>
            <a:ext cx="3026791" cy="1015663"/>
          </a:xfrm>
          <a:prstGeom prst="rect">
            <a:avLst/>
          </a:prstGeom>
          <a:noFill/>
        </p:spPr>
        <p:txBody>
          <a:bodyPr wrap="none" rtlCol="0">
            <a:spAutoFit/>
          </a:bodyPr>
          <a:lstStyle/>
          <a:p>
            <a:r>
              <a:rPr lang="en-US" sz="6000" b="1" dirty="0" err="1">
                <a:solidFill>
                  <a:schemeClr val="accent1"/>
                </a:solidFill>
                <a:latin typeface="Times New Roman" panose="02020603050405020304" pitchFamily="18" charset="0"/>
                <a:cs typeface="Times New Roman" panose="02020603050405020304" pitchFamily="18" charset="0"/>
              </a:rPr>
              <a:t>Kết</a:t>
            </a:r>
            <a:r>
              <a:rPr lang="en-US" sz="6000" b="1" dirty="0">
                <a:solidFill>
                  <a:schemeClr val="accent1"/>
                </a:solidFill>
                <a:latin typeface="Times New Roman" panose="02020603050405020304" pitchFamily="18" charset="0"/>
                <a:cs typeface="Times New Roman" panose="02020603050405020304" pitchFamily="18" charset="0"/>
              </a:rPr>
              <a:t> </a:t>
            </a:r>
            <a:r>
              <a:rPr lang="en-US" sz="6000" b="1" dirty="0" err="1">
                <a:solidFill>
                  <a:schemeClr val="accent1"/>
                </a:solidFill>
                <a:latin typeface="Times New Roman" panose="02020603050405020304" pitchFamily="18" charset="0"/>
                <a:cs typeface="Times New Roman" panose="02020603050405020304" pitchFamily="18" charset="0"/>
              </a:rPr>
              <a:t>luận</a:t>
            </a:r>
            <a:endParaRPr lang="vi-VN" sz="6000" b="1" dirty="0">
              <a:solidFill>
                <a:schemeClr val="accent1"/>
              </a:solidFill>
              <a:latin typeface="Times New Roman" panose="02020603050405020304" pitchFamily="18" charset="0"/>
              <a:cs typeface="Times New Roman" panose="02020603050405020304" pitchFamily="18" charset="0"/>
            </a:endParaRPr>
          </a:p>
        </p:txBody>
      </p:sp>
      <p:sp>
        <p:nvSpPr>
          <p:cNvPr id="47" name="object 19">
            <a:extLst>
              <a:ext uri="{FF2B5EF4-FFF2-40B4-BE49-F238E27FC236}">
                <a16:creationId xmlns:a16="http://schemas.microsoft.com/office/drawing/2014/main" id="{E9F65F33-4703-4084-A296-1FF9801E7AFA}"/>
              </a:ext>
            </a:extLst>
          </p:cNvPr>
          <p:cNvSpPr/>
          <p:nvPr/>
        </p:nvSpPr>
        <p:spPr>
          <a:xfrm>
            <a:off x="1284239" y="21557644"/>
            <a:ext cx="8598741" cy="45719"/>
          </a:xfrm>
          <a:custGeom>
            <a:avLst/>
            <a:gdLst/>
            <a:ahLst/>
            <a:cxnLst/>
            <a:rect l="l" t="t" r="r" b="b"/>
            <a:pathLst>
              <a:path w="8026400">
                <a:moveTo>
                  <a:pt x="0" y="0"/>
                </a:moveTo>
                <a:lnTo>
                  <a:pt x="8025994" y="0"/>
                </a:lnTo>
              </a:path>
            </a:pathLst>
          </a:custGeom>
          <a:ln w="32340">
            <a:solidFill>
              <a:schemeClr val="accent1"/>
            </a:solidFill>
          </a:ln>
        </p:spPr>
        <p:txBody>
          <a:bodyPr wrap="square" lIns="0" tIns="0" rIns="0" bIns="0" rtlCol="0"/>
          <a:lstStyle/>
          <a:p>
            <a:endParaRPr sz="8202" dirty="0">
              <a:highlight>
                <a:srgbClr val="0000FF"/>
              </a:highlight>
              <a:latin typeface="Times New Roman" panose="02020603050405020304" pitchFamily="18" charset="0"/>
              <a:cs typeface="Times New Roman" panose="02020603050405020304" pitchFamily="18" charset="0"/>
            </a:endParaRPr>
          </a:p>
        </p:txBody>
      </p:sp>
      <p:sp>
        <p:nvSpPr>
          <p:cNvPr id="48" name="TextBox 47">
            <a:extLst>
              <a:ext uri="{FF2B5EF4-FFF2-40B4-BE49-F238E27FC236}">
                <a16:creationId xmlns:a16="http://schemas.microsoft.com/office/drawing/2014/main" id="{5D04493F-44B4-42E1-BAAB-68D3C4D1F55F}"/>
              </a:ext>
            </a:extLst>
          </p:cNvPr>
          <p:cNvSpPr txBox="1"/>
          <p:nvPr/>
        </p:nvSpPr>
        <p:spPr>
          <a:xfrm>
            <a:off x="1804924" y="20164078"/>
            <a:ext cx="6950942" cy="1015663"/>
          </a:xfrm>
          <a:prstGeom prst="rect">
            <a:avLst/>
          </a:prstGeom>
          <a:noFill/>
        </p:spPr>
        <p:txBody>
          <a:bodyPr wrap="none" rtlCol="0">
            <a:spAutoFit/>
          </a:bodyPr>
          <a:lstStyle/>
          <a:p>
            <a:r>
              <a:rPr lang="en-US" sz="6000" b="1" dirty="0" err="1">
                <a:solidFill>
                  <a:schemeClr val="accent1"/>
                </a:solidFill>
                <a:latin typeface="Times New Roman" panose="02020603050405020304" pitchFamily="18" charset="0"/>
                <a:cs typeface="Times New Roman" panose="02020603050405020304" pitchFamily="18" charset="0"/>
              </a:rPr>
              <a:t>Mục</a:t>
            </a:r>
            <a:r>
              <a:rPr lang="en-US" sz="6000" b="1" dirty="0">
                <a:solidFill>
                  <a:schemeClr val="accent1"/>
                </a:solidFill>
                <a:latin typeface="Times New Roman" panose="02020603050405020304" pitchFamily="18" charset="0"/>
                <a:cs typeface="Times New Roman" panose="02020603050405020304" pitchFamily="18" charset="0"/>
              </a:rPr>
              <a:t> </a:t>
            </a:r>
            <a:r>
              <a:rPr lang="en-US" sz="6000" b="1" dirty="0" err="1">
                <a:solidFill>
                  <a:schemeClr val="accent1"/>
                </a:solidFill>
                <a:latin typeface="Times New Roman" panose="02020603050405020304" pitchFamily="18" charset="0"/>
                <a:cs typeface="Times New Roman" panose="02020603050405020304" pitchFamily="18" charset="0"/>
              </a:rPr>
              <a:t>tiêu</a:t>
            </a:r>
            <a:r>
              <a:rPr lang="en-US" sz="6000" b="1" dirty="0">
                <a:solidFill>
                  <a:schemeClr val="accent1"/>
                </a:solidFill>
                <a:latin typeface="Times New Roman" panose="02020603050405020304" pitchFamily="18" charset="0"/>
                <a:cs typeface="Times New Roman" panose="02020603050405020304" pitchFamily="18" charset="0"/>
              </a:rPr>
              <a:t> </a:t>
            </a:r>
            <a:r>
              <a:rPr lang="en-US" sz="6000" b="1" dirty="0" err="1">
                <a:solidFill>
                  <a:schemeClr val="accent1"/>
                </a:solidFill>
                <a:latin typeface="Times New Roman" panose="02020603050405020304" pitchFamily="18" charset="0"/>
                <a:cs typeface="Times New Roman" panose="02020603050405020304" pitchFamily="18" charset="0"/>
              </a:rPr>
              <a:t>nghiên</a:t>
            </a:r>
            <a:r>
              <a:rPr lang="en-US" sz="6000" b="1" dirty="0">
                <a:solidFill>
                  <a:schemeClr val="accent1"/>
                </a:solidFill>
                <a:latin typeface="Times New Roman" panose="02020603050405020304" pitchFamily="18" charset="0"/>
                <a:cs typeface="Times New Roman" panose="02020603050405020304" pitchFamily="18" charset="0"/>
              </a:rPr>
              <a:t> </a:t>
            </a:r>
            <a:r>
              <a:rPr lang="en-US" sz="6000" b="1" dirty="0" err="1">
                <a:solidFill>
                  <a:schemeClr val="accent1"/>
                </a:solidFill>
                <a:latin typeface="Times New Roman" panose="02020603050405020304" pitchFamily="18" charset="0"/>
                <a:cs typeface="Times New Roman" panose="02020603050405020304" pitchFamily="18" charset="0"/>
              </a:rPr>
              <a:t>cứu</a:t>
            </a:r>
            <a:endParaRPr lang="vi-VN" sz="6000" b="1" dirty="0">
              <a:solidFill>
                <a:schemeClr val="accent1"/>
              </a:solidFill>
              <a:latin typeface="Times New Roman" panose="02020603050405020304" pitchFamily="18" charset="0"/>
              <a:cs typeface="Times New Roman" panose="02020603050405020304" pitchFamily="18" charset="0"/>
            </a:endParaRPr>
          </a:p>
        </p:txBody>
      </p:sp>
      <p:sp>
        <p:nvSpPr>
          <p:cNvPr id="49" name="object 19">
            <a:extLst>
              <a:ext uri="{FF2B5EF4-FFF2-40B4-BE49-F238E27FC236}">
                <a16:creationId xmlns:a16="http://schemas.microsoft.com/office/drawing/2014/main" id="{B609D654-D0BE-4C75-8827-3291022AB124}"/>
              </a:ext>
            </a:extLst>
          </p:cNvPr>
          <p:cNvSpPr/>
          <p:nvPr/>
        </p:nvSpPr>
        <p:spPr>
          <a:xfrm flipV="1">
            <a:off x="942660" y="9471029"/>
            <a:ext cx="8455813" cy="140674"/>
          </a:xfrm>
          <a:custGeom>
            <a:avLst/>
            <a:gdLst/>
            <a:ahLst/>
            <a:cxnLst/>
            <a:rect l="l" t="t" r="r" b="b"/>
            <a:pathLst>
              <a:path w="8026400">
                <a:moveTo>
                  <a:pt x="0" y="0"/>
                </a:moveTo>
                <a:lnTo>
                  <a:pt x="8025994" y="0"/>
                </a:lnTo>
              </a:path>
            </a:pathLst>
          </a:custGeom>
          <a:ln w="32340">
            <a:solidFill>
              <a:schemeClr val="accent1"/>
            </a:solidFill>
          </a:ln>
        </p:spPr>
        <p:txBody>
          <a:bodyPr wrap="square" lIns="0" tIns="0" rIns="0" bIns="0" rtlCol="0"/>
          <a:lstStyle/>
          <a:p>
            <a:endParaRPr sz="8202" dirty="0">
              <a:highlight>
                <a:srgbClr val="0000FF"/>
              </a:highlight>
              <a:latin typeface="Times New Roman" panose="02020603050405020304" pitchFamily="18" charset="0"/>
              <a:cs typeface="Times New Roman" panose="02020603050405020304" pitchFamily="18" charset="0"/>
            </a:endParaRPr>
          </a:p>
        </p:txBody>
      </p:sp>
      <p:sp>
        <p:nvSpPr>
          <p:cNvPr id="50" name="TextBox 49">
            <a:extLst>
              <a:ext uri="{FF2B5EF4-FFF2-40B4-BE49-F238E27FC236}">
                <a16:creationId xmlns:a16="http://schemas.microsoft.com/office/drawing/2014/main" id="{9BAD0473-8BC9-42BC-A88A-DEFD84E4C24C}"/>
              </a:ext>
            </a:extLst>
          </p:cNvPr>
          <p:cNvSpPr txBox="1"/>
          <p:nvPr/>
        </p:nvSpPr>
        <p:spPr>
          <a:xfrm>
            <a:off x="3380027" y="8671367"/>
            <a:ext cx="3494867" cy="1015663"/>
          </a:xfrm>
          <a:prstGeom prst="rect">
            <a:avLst/>
          </a:prstGeom>
          <a:noFill/>
        </p:spPr>
        <p:txBody>
          <a:bodyPr wrap="none" rtlCol="0">
            <a:spAutoFit/>
          </a:bodyPr>
          <a:lstStyle/>
          <a:p>
            <a:r>
              <a:rPr lang="en-US" sz="6000" b="1" dirty="0" err="1">
                <a:solidFill>
                  <a:schemeClr val="accent1"/>
                </a:solidFill>
                <a:latin typeface="Times New Roman" panose="02020603050405020304" pitchFamily="18" charset="0"/>
                <a:cs typeface="Times New Roman" panose="02020603050405020304" pitchFamily="18" charset="0"/>
              </a:rPr>
              <a:t>Giới</a:t>
            </a:r>
            <a:r>
              <a:rPr lang="en-US" sz="6000" b="1" dirty="0">
                <a:solidFill>
                  <a:schemeClr val="accent1"/>
                </a:solidFill>
                <a:latin typeface="Times New Roman" panose="02020603050405020304" pitchFamily="18" charset="0"/>
                <a:cs typeface="Times New Roman" panose="02020603050405020304" pitchFamily="18" charset="0"/>
              </a:rPr>
              <a:t> </a:t>
            </a:r>
            <a:r>
              <a:rPr lang="en-US" sz="6000" b="1" dirty="0" err="1">
                <a:solidFill>
                  <a:schemeClr val="accent1"/>
                </a:solidFill>
                <a:latin typeface="Times New Roman" panose="02020603050405020304" pitchFamily="18" charset="0"/>
                <a:cs typeface="Times New Roman" panose="02020603050405020304" pitchFamily="18" charset="0"/>
              </a:rPr>
              <a:t>thiệu</a:t>
            </a:r>
            <a:endParaRPr lang="vi-VN" sz="6000" b="1" dirty="0">
              <a:solidFill>
                <a:schemeClr val="accent1"/>
              </a:solidFill>
              <a:latin typeface="Times New Roman" panose="02020603050405020304" pitchFamily="18" charset="0"/>
              <a:cs typeface="Times New Roman" panose="02020603050405020304" pitchFamily="18" charset="0"/>
            </a:endParaRPr>
          </a:p>
        </p:txBody>
      </p:sp>
      <p:pic>
        <p:nvPicPr>
          <p:cNvPr id="1026" name="Picture 2" descr="GIỚI THIỆU KHOA CÔNG NGHỆ THÔNG TIN - ĐH CÔNG NGHIỆP HÀ NỘI">
            <a:extLst>
              <a:ext uri="{FF2B5EF4-FFF2-40B4-BE49-F238E27FC236}">
                <a16:creationId xmlns:a16="http://schemas.microsoft.com/office/drawing/2014/main" id="{1FA7FD57-F4C0-85B7-B7F8-6845398A1A2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2072" b="21868"/>
          <a:stretch/>
        </p:blipFill>
        <p:spPr bwMode="auto">
          <a:xfrm>
            <a:off x="104951" y="128552"/>
            <a:ext cx="2588345" cy="2563059"/>
          </a:xfrm>
          <a:prstGeom prst="rect">
            <a:avLst/>
          </a:prstGeom>
          <a:ln w="57150">
            <a:solidFill>
              <a:schemeClr val="tx2"/>
            </a:solidFill>
          </a:ln>
          <a:extLst>
            <a:ext uri="{909E8E84-426E-40DD-AFC4-6F175D3DCCD1}">
              <a14:hiddenFill xmlns:a14="http://schemas.microsoft.com/office/drawing/2010/main">
                <a:solidFill>
                  <a:srgbClr val="FFFFFF"/>
                </a:solidFill>
              </a14:hiddenFill>
            </a:ext>
          </a:extLst>
        </p:spPr>
      </p:pic>
      <p:pic>
        <p:nvPicPr>
          <p:cNvPr id="1042" name="Picture 18" descr="Google Cloud Platform | Lingows IT">
            <a:extLst>
              <a:ext uri="{FF2B5EF4-FFF2-40B4-BE49-F238E27FC236}">
                <a16:creationId xmlns:a16="http://schemas.microsoft.com/office/drawing/2014/main" id="{4F3F07D1-4FAF-A7FA-929B-4AEEF63FFCC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264297" y="17019312"/>
            <a:ext cx="2563861" cy="2563861"/>
          </a:xfrm>
          <a:prstGeom prst="rect">
            <a:avLst/>
          </a:prstGeom>
          <a:noFill/>
          <a:extLst>
            <a:ext uri="{909E8E84-426E-40DD-AFC4-6F175D3DCCD1}">
              <a14:hiddenFill xmlns:a14="http://schemas.microsoft.com/office/drawing/2010/main">
                <a:solidFill>
                  <a:srgbClr val="FFFFFF"/>
                </a:solidFill>
              </a14:hiddenFill>
            </a:ext>
          </a:extLst>
        </p:spPr>
      </p:pic>
      <p:sp>
        <p:nvSpPr>
          <p:cNvPr id="10" name="AutoShape 24" descr="Gps png images | PNGEgg">
            <a:extLst>
              <a:ext uri="{FF2B5EF4-FFF2-40B4-BE49-F238E27FC236}">
                <a16:creationId xmlns:a16="http://schemas.microsoft.com/office/drawing/2014/main" id="{0C94C185-07D6-97D8-49FB-FF8D50EFE434}"/>
              </a:ext>
            </a:extLst>
          </p:cNvPr>
          <p:cNvSpPr>
            <a:spLocks noChangeAspect="1" noChangeArrowheads="1"/>
          </p:cNvSpPr>
          <p:nvPr/>
        </p:nvSpPr>
        <p:spPr bwMode="auto">
          <a:xfrm>
            <a:off x="14966950" y="212677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descr="A red line art of a letter u&#10;&#10;Description automatically generated">
            <a:extLst>
              <a:ext uri="{FF2B5EF4-FFF2-40B4-BE49-F238E27FC236}">
                <a16:creationId xmlns:a16="http://schemas.microsoft.com/office/drawing/2014/main" id="{758E6180-0308-040E-8365-273055815EF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710471" y="13384007"/>
            <a:ext cx="5123411" cy="3415862"/>
          </a:xfrm>
          <a:prstGeom prst="rect">
            <a:avLst/>
          </a:prstGeom>
        </p:spPr>
      </p:pic>
      <p:pic>
        <p:nvPicPr>
          <p:cNvPr id="6" name="Picture 5" descr="A logo with a dolphin&#10;&#10;Description automatically generated">
            <a:extLst>
              <a:ext uri="{FF2B5EF4-FFF2-40B4-BE49-F238E27FC236}">
                <a16:creationId xmlns:a16="http://schemas.microsoft.com/office/drawing/2014/main" id="{90B6FE55-6766-CB4F-5217-795BABC5A2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118456" y="13435851"/>
            <a:ext cx="3995906" cy="2701676"/>
          </a:xfrm>
          <a:prstGeom prst="rect">
            <a:avLst/>
          </a:prstGeom>
        </p:spPr>
      </p:pic>
      <p:pic>
        <p:nvPicPr>
          <p:cNvPr id="8" name="Picture 7" descr="A computer with paper on it&#10;&#10;Description automatically generated">
            <a:extLst>
              <a:ext uri="{FF2B5EF4-FFF2-40B4-BE49-F238E27FC236}">
                <a16:creationId xmlns:a16="http://schemas.microsoft.com/office/drawing/2014/main" id="{09920DED-E121-D7EE-4DF0-E0552830C6D5}"/>
              </a:ext>
            </a:extLst>
          </p:cNvPr>
          <p:cNvPicPr>
            <a:picLocks noChangeAspect="1"/>
          </p:cNvPicPr>
          <p:nvPr/>
        </p:nvPicPr>
        <p:blipFill>
          <a:blip r:embed="rId8"/>
          <a:stretch>
            <a:fillRect/>
          </a:stretch>
        </p:blipFill>
        <p:spPr>
          <a:xfrm>
            <a:off x="567119" y="13649394"/>
            <a:ext cx="9426552" cy="6315791"/>
          </a:xfrm>
          <a:prstGeom prst="rect">
            <a:avLst/>
          </a:prstGeom>
        </p:spPr>
      </p:pic>
      <p:pic>
        <p:nvPicPr>
          <p:cNvPr id="12" name="Picture 11">
            <a:extLst>
              <a:ext uri="{FF2B5EF4-FFF2-40B4-BE49-F238E27FC236}">
                <a16:creationId xmlns:a16="http://schemas.microsoft.com/office/drawing/2014/main" id="{7FCFFC3B-A648-490F-0093-720D0ED23C13}"/>
              </a:ext>
            </a:extLst>
          </p:cNvPr>
          <p:cNvPicPr>
            <a:picLocks noChangeAspect="1"/>
          </p:cNvPicPr>
          <p:nvPr/>
        </p:nvPicPr>
        <p:blipFill>
          <a:blip r:embed="rId9"/>
          <a:stretch>
            <a:fillRect/>
          </a:stretch>
        </p:blipFill>
        <p:spPr>
          <a:xfrm>
            <a:off x="20340989" y="22839228"/>
            <a:ext cx="8295826" cy="4666402"/>
          </a:xfrm>
          <a:prstGeom prst="rect">
            <a:avLst/>
          </a:prstGeom>
        </p:spPr>
      </p:pic>
      <p:pic>
        <p:nvPicPr>
          <p:cNvPr id="14" name="Picture 13">
            <a:extLst>
              <a:ext uri="{FF2B5EF4-FFF2-40B4-BE49-F238E27FC236}">
                <a16:creationId xmlns:a16="http://schemas.microsoft.com/office/drawing/2014/main" id="{7C329A05-107E-E770-0A90-E21E77B94DF1}"/>
              </a:ext>
            </a:extLst>
          </p:cNvPr>
          <p:cNvPicPr>
            <a:picLocks noChangeAspect="1"/>
          </p:cNvPicPr>
          <p:nvPr/>
        </p:nvPicPr>
        <p:blipFill>
          <a:blip r:embed="rId10"/>
          <a:stretch>
            <a:fillRect/>
          </a:stretch>
        </p:blipFill>
        <p:spPr>
          <a:xfrm>
            <a:off x="10992724" y="27966206"/>
            <a:ext cx="8290560" cy="4663440"/>
          </a:xfrm>
          <a:prstGeom prst="rect">
            <a:avLst/>
          </a:prstGeom>
        </p:spPr>
      </p:pic>
      <p:pic>
        <p:nvPicPr>
          <p:cNvPr id="15" name="Picture 14">
            <a:extLst>
              <a:ext uri="{FF2B5EF4-FFF2-40B4-BE49-F238E27FC236}">
                <a16:creationId xmlns:a16="http://schemas.microsoft.com/office/drawing/2014/main" id="{BF4E8D88-9B8E-7C84-7285-31F2A9BDF9BF}"/>
              </a:ext>
            </a:extLst>
          </p:cNvPr>
          <p:cNvPicPr>
            <a:picLocks noChangeAspect="1"/>
          </p:cNvPicPr>
          <p:nvPr/>
        </p:nvPicPr>
        <p:blipFill>
          <a:blip r:embed="rId11"/>
          <a:stretch>
            <a:fillRect/>
          </a:stretch>
        </p:blipFill>
        <p:spPr>
          <a:xfrm>
            <a:off x="10684296" y="32898533"/>
            <a:ext cx="8290560" cy="4663440"/>
          </a:xfrm>
          <a:prstGeom prst="rect">
            <a:avLst/>
          </a:prstGeom>
        </p:spPr>
      </p:pic>
      <p:pic>
        <p:nvPicPr>
          <p:cNvPr id="18" name="Picture 17">
            <a:extLst>
              <a:ext uri="{FF2B5EF4-FFF2-40B4-BE49-F238E27FC236}">
                <a16:creationId xmlns:a16="http://schemas.microsoft.com/office/drawing/2014/main" id="{721BC23F-4C6D-4172-D98A-D4ECDACE4AC5}"/>
              </a:ext>
            </a:extLst>
          </p:cNvPr>
          <p:cNvPicPr>
            <a:picLocks noChangeAspect="1"/>
          </p:cNvPicPr>
          <p:nvPr/>
        </p:nvPicPr>
        <p:blipFill>
          <a:blip r:embed="rId12"/>
          <a:stretch>
            <a:fillRect/>
          </a:stretch>
        </p:blipFill>
        <p:spPr>
          <a:xfrm>
            <a:off x="20675996" y="27887404"/>
            <a:ext cx="8290560" cy="4663440"/>
          </a:xfrm>
          <a:prstGeom prst="rect">
            <a:avLst/>
          </a:prstGeom>
        </p:spPr>
      </p:pic>
      <p:pic>
        <p:nvPicPr>
          <p:cNvPr id="19" name="Picture 18" descr="A screenshot of a video&#10;&#10;Description automatically generated">
            <a:extLst>
              <a:ext uri="{FF2B5EF4-FFF2-40B4-BE49-F238E27FC236}">
                <a16:creationId xmlns:a16="http://schemas.microsoft.com/office/drawing/2014/main" id="{6208EDED-730B-B99D-E00B-F8FC5201FAEB}"/>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1148622" y="23029954"/>
            <a:ext cx="8290560" cy="4663440"/>
          </a:xfrm>
          <a:prstGeom prst="rect">
            <a:avLst/>
          </a:prstGeom>
        </p:spPr>
      </p:pic>
      <p:pic>
        <p:nvPicPr>
          <p:cNvPr id="20" name="Picture 19">
            <a:extLst>
              <a:ext uri="{FF2B5EF4-FFF2-40B4-BE49-F238E27FC236}">
                <a16:creationId xmlns:a16="http://schemas.microsoft.com/office/drawing/2014/main" id="{F324EBA7-1131-1547-AC49-E9A8EC6C94E7}"/>
              </a:ext>
            </a:extLst>
          </p:cNvPr>
          <p:cNvPicPr>
            <a:picLocks noChangeAspect="1"/>
          </p:cNvPicPr>
          <p:nvPr/>
        </p:nvPicPr>
        <p:blipFill>
          <a:blip r:embed="rId14"/>
          <a:stretch>
            <a:fillRect/>
          </a:stretch>
        </p:blipFill>
        <p:spPr>
          <a:xfrm>
            <a:off x="20532675" y="32923442"/>
            <a:ext cx="8290560" cy="4663440"/>
          </a:xfrm>
          <a:prstGeom prst="rect">
            <a:avLst/>
          </a:prstGeom>
        </p:spPr>
      </p:pic>
      <p:pic>
        <p:nvPicPr>
          <p:cNvPr id="23" name="Picture 22" descr="A diagram of a company&#10;&#10;Description automatically generated">
            <a:extLst>
              <a:ext uri="{FF2B5EF4-FFF2-40B4-BE49-F238E27FC236}">
                <a16:creationId xmlns:a16="http://schemas.microsoft.com/office/drawing/2014/main" id="{8287A763-B108-92E6-A7BD-8FB546EB6BB3}"/>
              </a:ext>
            </a:extLst>
          </p:cNvPr>
          <p:cNvPicPr preferRelativeResize="0">
            <a:picLocks/>
          </p:cNvPicPr>
          <p:nvPr/>
        </p:nvPicPr>
        <p:blipFill>
          <a:blip r:embed="rId15"/>
          <a:stretch>
            <a:fillRect/>
          </a:stretch>
        </p:blipFill>
        <p:spPr>
          <a:xfrm>
            <a:off x="20649453" y="17106175"/>
            <a:ext cx="5035948" cy="2738054"/>
          </a:xfrm>
          <a:prstGeom prst="rect">
            <a:avLst/>
          </a:prstGeom>
        </p:spPr>
      </p:pic>
      <p:sp>
        <p:nvSpPr>
          <p:cNvPr id="25" name="object 57">
            <a:extLst>
              <a:ext uri="{FF2B5EF4-FFF2-40B4-BE49-F238E27FC236}">
                <a16:creationId xmlns:a16="http://schemas.microsoft.com/office/drawing/2014/main" id="{DB6EE3EC-7CD2-5366-C13A-0FA4C1513A89}"/>
              </a:ext>
            </a:extLst>
          </p:cNvPr>
          <p:cNvSpPr txBox="1"/>
          <p:nvPr/>
        </p:nvSpPr>
        <p:spPr>
          <a:xfrm>
            <a:off x="20284178" y="16328414"/>
            <a:ext cx="7220989" cy="537891"/>
          </a:xfrm>
          <a:prstGeom prst="rect">
            <a:avLst/>
          </a:prstGeom>
        </p:spPr>
        <p:txBody>
          <a:bodyPr vert="horz" wrap="square" lIns="0" tIns="29769" rIns="0" bIns="0" rtlCol="0">
            <a:spAutoFit/>
          </a:bodyPr>
          <a:lstStyle/>
          <a:p>
            <a:pPr marL="27062" algn="just">
              <a:spcBef>
                <a:spcPts val="234"/>
              </a:spcBef>
            </a:pPr>
            <a:r>
              <a:rPr lang="da-DK" sz="3300">
                <a:latin typeface="Times New Roman" panose="02020603050405020304" pitchFamily="18" charset="0"/>
                <a:cs typeface="Times New Roman" panose="02020603050405020304" pitchFamily="18" charset="0"/>
              </a:rPr>
              <a:t>Nested set model để quản lý menu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C55A1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539</TotalTime>
  <Words>369</Words>
  <Application>Microsoft Office PowerPoint</Application>
  <PresentationFormat>Custom</PresentationFormat>
  <Paragraphs>28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Arial</vt:lpstr>
      <vt:lpstr>Calibri</vt:lpstr>
      <vt:lpstr>Times New Roman</vt:lpstr>
      <vt:lpstr>Office Theme</vt:lpstr>
      <vt:lpstr>XÂY DỰNG WEBSITE THỂ THAO SỬ DỤNG PHP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 know who</dc:creator>
  <cp:lastModifiedBy>Vũ Đình Mạnh</cp:lastModifiedBy>
  <cp:revision>53</cp:revision>
  <dcterms:created xsi:type="dcterms:W3CDTF">2022-11-24T14:59:49Z</dcterms:created>
  <dcterms:modified xsi:type="dcterms:W3CDTF">2024-12-19T10:29:41Z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2022-07-13T00:00:00Z</vt:filetime>
  </property>
  <property fmtid="{D5CDD505-2E9C-101B-9397-08002B2CF9AE}" pid="3" name="Creator">
    <vt:lpwstr>Microsoft® PowerPoint® 2016</vt:lpwstr>
  </property>
  <property fmtid="{D5CDD505-2E9C-101B-9397-08002B2CF9AE}" pid="4" name="LastSaved">
    <vt:filetime>2022-11-24T00:00:00Z</vt:filetime>
  </property>
</Properties>
</file>